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9F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86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C886C-ECF2-4C3C-AC31-6553280DE74B}" type="datetimeFigureOut">
              <a:rPr lang="en-AU" smtClean="0"/>
              <a:t>20/03/2017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C6CA2E-2F12-413D-B1E1-09218B3894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5644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0B8F-2B6B-4DDE-9923-EDA5DD67BDF8}" type="datetimeFigureOut">
              <a:rPr lang="en-AU" smtClean="0"/>
              <a:t>20/03/2017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3216B-96D9-4281-8758-C87DD28C95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4231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0B8F-2B6B-4DDE-9923-EDA5DD67BDF8}" type="datetimeFigureOut">
              <a:rPr lang="en-AU" smtClean="0"/>
              <a:t>20/03/2017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3216B-96D9-4281-8758-C87DD28C95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6245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0B8F-2B6B-4DDE-9923-EDA5DD67BDF8}" type="datetimeFigureOut">
              <a:rPr lang="en-AU" smtClean="0"/>
              <a:t>20/03/2017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3216B-96D9-4281-8758-C87DD28C95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6270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0B8F-2B6B-4DDE-9923-EDA5DD67BDF8}" type="datetimeFigureOut">
              <a:rPr lang="en-AU" smtClean="0"/>
              <a:t>20/03/2017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3216B-96D9-4281-8758-C87DD28C95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7614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0B8F-2B6B-4DDE-9923-EDA5DD67BDF8}" type="datetimeFigureOut">
              <a:rPr lang="en-AU" smtClean="0"/>
              <a:t>20/03/2017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3216B-96D9-4281-8758-C87DD28C95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2228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0B8F-2B6B-4DDE-9923-EDA5DD67BDF8}" type="datetimeFigureOut">
              <a:rPr lang="en-AU" smtClean="0"/>
              <a:t>20/03/2017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3216B-96D9-4281-8758-C87DD28C95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3575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0B8F-2B6B-4DDE-9923-EDA5DD67BDF8}" type="datetimeFigureOut">
              <a:rPr lang="en-AU" smtClean="0"/>
              <a:t>20/03/2017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3216B-96D9-4281-8758-C87DD28C95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2268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0B8F-2B6B-4DDE-9923-EDA5DD67BDF8}" type="datetimeFigureOut">
              <a:rPr lang="en-AU" smtClean="0"/>
              <a:t>20/03/2017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3216B-96D9-4281-8758-C87DD28C95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1901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0B8F-2B6B-4DDE-9923-EDA5DD67BDF8}" type="datetimeFigureOut">
              <a:rPr lang="en-AU" smtClean="0"/>
              <a:t>20/03/2017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3216B-96D9-4281-8758-C87DD28C95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8774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0B8F-2B6B-4DDE-9923-EDA5DD67BDF8}" type="datetimeFigureOut">
              <a:rPr lang="en-AU" smtClean="0"/>
              <a:t>20/03/2017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3216B-96D9-4281-8758-C87DD28C95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6283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0B8F-2B6B-4DDE-9923-EDA5DD67BDF8}" type="datetimeFigureOut">
              <a:rPr lang="en-AU" smtClean="0"/>
              <a:t>20/03/2017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3216B-96D9-4281-8758-C87DD28C95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1075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D0B8F-2B6B-4DDE-9923-EDA5DD67BDF8}" type="datetimeFigureOut">
              <a:rPr lang="en-AU" smtClean="0"/>
              <a:t>20/03/2017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3216B-96D9-4281-8758-C87DD28C95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4408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1235" y="1652381"/>
            <a:ext cx="6679096" cy="1260872"/>
          </a:xfrm>
        </p:spPr>
        <p:txBody>
          <a:bodyPr>
            <a:normAutofit/>
          </a:bodyPr>
          <a:lstStyle/>
          <a:p>
            <a:r>
              <a:rPr lang="en-AU" sz="3750" b="1" dirty="0"/>
              <a:t>Community Amenity Versus</a:t>
            </a:r>
            <a:br>
              <a:rPr lang="en-AU" sz="3750" b="1" dirty="0"/>
            </a:br>
            <a:r>
              <a:rPr lang="en-AU" sz="3750" b="1" dirty="0"/>
              <a:t>Economic Productivity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2999" y="3341619"/>
            <a:ext cx="6858000" cy="1241822"/>
          </a:xfrm>
        </p:spPr>
        <p:txBody>
          <a:bodyPr>
            <a:normAutofit lnSpcReduction="10000"/>
          </a:bodyPr>
          <a:lstStyle/>
          <a:p>
            <a:r>
              <a:rPr lang="en-AU" b="1" dirty="0"/>
              <a:t>Peter Anderson</a:t>
            </a:r>
          </a:p>
          <a:p>
            <a:r>
              <a:rPr lang="en-AU" b="1" dirty="0"/>
              <a:t> CEO </a:t>
            </a:r>
          </a:p>
          <a:p>
            <a:r>
              <a:rPr lang="en-AU" b="1" dirty="0"/>
              <a:t>Victorian Transport Association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48" y="5820192"/>
            <a:ext cx="2977712" cy="811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018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North East Link Proposed Route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5" t="1671" b="-298"/>
          <a:stretch/>
        </p:blipFill>
        <p:spPr>
          <a:xfrm>
            <a:off x="459070" y="1334975"/>
            <a:ext cx="8269357" cy="407691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3068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Understanding Community Amenity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68313" y="1341438"/>
            <a:ext cx="8145600" cy="4467893"/>
          </a:xfrm>
        </p:spPr>
        <p:txBody>
          <a:bodyPr>
            <a:normAutofit fontScale="92500"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AU" sz="2400" b="1" dirty="0"/>
              <a:t>Reduction of through truck movements on residential streets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AU" sz="2400" b="1" dirty="0"/>
              <a:t>Additional Cost to Operators/Supply Chain Costs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AU" sz="2400" b="1" dirty="0">
                <a:solidFill>
                  <a:srgbClr val="F99F35"/>
                </a:solidFill>
              </a:rPr>
              <a:t>Solutions:</a:t>
            </a:r>
          </a:p>
          <a:p>
            <a:pPr marL="1257300" lvl="2" indent="-342900" algn="l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AU" sz="2000" dirty="0"/>
              <a:t>Curfew Exemptions for Modern Vehicles</a:t>
            </a:r>
          </a:p>
          <a:p>
            <a:pPr marL="1257300" lvl="2" indent="-342900" algn="l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AU" sz="2000" dirty="0"/>
              <a:t>Enforcement Improvements – Technology</a:t>
            </a:r>
          </a:p>
          <a:p>
            <a:pPr marL="1257300" lvl="2" indent="-342900" algn="l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AU" sz="2000" dirty="0"/>
              <a:t>Local Road Improvements on Preferred Route</a:t>
            </a:r>
          </a:p>
          <a:p>
            <a:pPr marL="1257300" lvl="2" indent="-342900" algn="l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AU" sz="2000" dirty="0"/>
              <a:t>Toll Reductions for Affected Trucks</a:t>
            </a:r>
          </a:p>
          <a:p>
            <a:pPr marL="1257300" lvl="2" indent="-342900" algn="l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AU" sz="2000" dirty="0"/>
              <a:t>Access Certification</a:t>
            </a:r>
          </a:p>
          <a:p>
            <a:pPr algn="l">
              <a:defRPr/>
            </a:pPr>
            <a:endParaRPr lang="en-AU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086487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Port of Melbourne Access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95" y="1142183"/>
            <a:ext cx="7000722" cy="46671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03752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Fisherman’s Bend Precinct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17" y="1216930"/>
            <a:ext cx="8539367" cy="459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25601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Traffic and Congestion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1557338"/>
            <a:ext cx="7848600" cy="3959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6033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Current Major Projects Underway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2090958" y="1218270"/>
            <a:ext cx="4820050" cy="4718878"/>
          </a:xfrm>
        </p:spPr>
        <p:txBody>
          <a:bodyPr>
            <a:noAutofit/>
          </a:bodyPr>
          <a:lstStyle/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altLang="en-US" dirty="0"/>
              <a:t>Rail Crossing Removal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altLang="en-US" dirty="0"/>
              <a:t>Regional Rail and Road Upgrades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altLang="en-US" dirty="0"/>
              <a:t>Melbourne Metro Rail Project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altLang="en-US" dirty="0"/>
              <a:t>Widening Tullamarine Freeway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altLang="en-US" dirty="0"/>
              <a:t>Widening of the Monash Freeway 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altLang="en-US" dirty="0"/>
              <a:t>Widening of the M80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altLang="en-US" dirty="0"/>
              <a:t>Western Distributor </a:t>
            </a:r>
            <a:br>
              <a:rPr lang="en-AU" altLang="en-US" dirty="0"/>
            </a:br>
            <a:endParaRPr lang="en-AU" altLang="en-US" sz="2300" dirty="0"/>
          </a:p>
        </p:txBody>
      </p:sp>
    </p:spTree>
    <p:extLst>
      <p:ext uri="{BB962C8B-B14F-4D97-AF65-F5344CB8AC3E}">
        <p14:creationId xmlns:p14="http://schemas.microsoft.com/office/powerpoint/2010/main" val="32498839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Dynamic Speed Trials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1492388"/>
            <a:ext cx="7848600" cy="4032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0541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Dynamic Speed Trials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63" y="1214834"/>
            <a:ext cx="5744274" cy="442309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26372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Supply Chain Efficiency = Economic Growth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269238"/>
            <a:ext cx="419100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63" y="1342263"/>
            <a:ext cx="4027487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63" y="3617979"/>
            <a:ext cx="4027487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40217"/>
            <a:ext cx="4191000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04245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Intermodal Connectivity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416839"/>
            <a:ext cx="8064500" cy="39131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227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2" y="242909"/>
            <a:ext cx="4840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Master Carriers Association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191" y="1358475"/>
            <a:ext cx="2951341" cy="201495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958" y="1389703"/>
            <a:ext cx="3090191" cy="205483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191" y="3896709"/>
            <a:ext cx="6511958" cy="158969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4148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An Association that Works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VTA H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16999" y="1768804"/>
            <a:ext cx="3958265" cy="296712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98090" y="2073797"/>
            <a:ext cx="4555006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000" b="1" dirty="0"/>
              <a:t>Victorian Transport Association </a:t>
            </a:r>
            <a:r>
              <a:rPr lang="en-US" altLang="en-US" sz="2000" dirty="0"/>
              <a:t>(VTA)</a:t>
            </a:r>
          </a:p>
          <a:p>
            <a:endParaRPr lang="en-US" altLang="en-US" sz="2000" dirty="0"/>
          </a:p>
          <a:p>
            <a:r>
              <a:rPr lang="en-US" altLang="en-US" sz="2000" dirty="0"/>
              <a:t>50 </a:t>
            </a:r>
            <a:r>
              <a:rPr lang="en-US" altLang="en-US" sz="2000" dirty="0" err="1"/>
              <a:t>Wirraway</a:t>
            </a:r>
            <a:r>
              <a:rPr lang="en-US" altLang="en-US" sz="2000" dirty="0"/>
              <a:t> Drive, </a:t>
            </a:r>
            <a:r>
              <a:rPr lang="en-US" altLang="en-US" sz="2000" dirty="0" err="1"/>
              <a:t>Fishermans</a:t>
            </a:r>
            <a:r>
              <a:rPr lang="en-US" altLang="en-US" sz="2000" dirty="0"/>
              <a:t> Bend </a:t>
            </a:r>
          </a:p>
          <a:p>
            <a:endParaRPr lang="en-US" altLang="en-US" sz="2000" dirty="0"/>
          </a:p>
          <a:p>
            <a:r>
              <a:rPr lang="en-US" altLang="en-US" sz="2000" dirty="0"/>
              <a:t>Ph: 9646 8590</a:t>
            </a:r>
          </a:p>
          <a:p>
            <a:endParaRPr lang="en-US" altLang="en-US" sz="2000" dirty="0"/>
          </a:p>
          <a:p>
            <a:r>
              <a:rPr lang="en-US" altLang="en-US" sz="2000" dirty="0"/>
              <a:t>www.vta.com.au</a:t>
            </a:r>
          </a:p>
          <a:p>
            <a:endParaRPr lang="en-US" altLang="en-US" dirty="0"/>
          </a:p>
          <a:p>
            <a:endParaRPr lang="en-US" altLang="en-US" dirty="0"/>
          </a:p>
          <a:p>
            <a:endParaRPr lang="en-AU" dirty="0"/>
          </a:p>
        </p:txBody>
      </p:sp>
      <p:pic>
        <p:nvPicPr>
          <p:cNvPr id="8" name="Picture 10" descr="VWMA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822" y="5601032"/>
            <a:ext cx="2346964" cy="101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4816999" y="6215070"/>
            <a:ext cx="15760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b="1" i="1" dirty="0"/>
              <a:t>Incorporating:</a:t>
            </a:r>
          </a:p>
        </p:txBody>
      </p:sp>
    </p:spTree>
    <p:extLst>
      <p:ext uri="{BB962C8B-B14F-4D97-AF65-F5344CB8AC3E}">
        <p14:creationId xmlns:p14="http://schemas.microsoft.com/office/powerpoint/2010/main" val="377878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How many trucks operate in Australia?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036798" y="2600021"/>
            <a:ext cx="179390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AU" sz="2500" dirty="0"/>
              <a:t>410,939</a:t>
            </a:r>
          </a:p>
          <a:p>
            <a:pPr algn="ctr">
              <a:lnSpc>
                <a:spcPct val="150000"/>
              </a:lnSpc>
            </a:pPr>
            <a:r>
              <a:rPr lang="en-AU" sz="2500" dirty="0"/>
              <a:t>375,017</a:t>
            </a:r>
          </a:p>
          <a:p>
            <a:pPr algn="ctr">
              <a:lnSpc>
                <a:spcPct val="150000"/>
              </a:lnSpc>
            </a:pPr>
            <a:r>
              <a:rPr lang="en-AU" sz="2500" dirty="0"/>
              <a:t>161,217</a:t>
            </a:r>
          </a:p>
          <a:p>
            <a:pPr algn="ctr">
              <a:lnSpc>
                <a:spcPct val="150000"/>
              </a:lnSpc>
            </a:pPr>
            <a:r>
              <a:rPr lang="en-AU" sz="2500" dirty="0"/>
              <a:t>32,299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2611" y="2600020"/>
            <a:ext cx="297771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AU" sz="2500" b="1" dirty="0"/>
              <a:t>Heavy Rigid</a:t>
            </a:r>
          </a:p>
          <a:p>
            <a:pPr algn="r">
              <a:lnSpc>
                <a:spcPct val="150000"/>
              </a:lnSpc>
            </a:pPr>
            <a:r>
              <a:rPr lang="en-AU" sz="2500" b="1" dirty="0"/>
              <a:t>Light Rigid</a:t>
            </a:r>
          </a:p>
          <a:p>
            <a:pPr algn="r">
              <a:lnSpc>
                <a:spcPct val="150000"/>
              </a:lnSpc>
            </a:pPr>
            <a:r>
              <a:rPr lang="en-AU" sz="2500" b="1" dirty="0"/>
              <a:t>Articulated </a:t>
            </a:r>
            <a:br>
              <a:rPr lang="en-AU" sz="2500" b="1" dirty="0"/>
            </a:br>
            <a:r>
              <a:rPr lang="en-AU" sz="2500" b="1" dirty="0"/>
              <a:t>Other (non-freight)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57179" y="2600019"/>
            <a:ext cx="144700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AU" sz="2500" i="1" dirty="0"/>
              <a:t>41.95%</a:t>
            </a:r>
          </a:p>
          <a:p>
            <a:pPr>
              <a:lnSpc>
                <a:spcPct val="150000"/>
              </a:lnSpc>
            </a:pPr>
            <a:r>
              <a:rPr lang="en-AU" sz="2500" i="1" dirty="0"/>
              <a:t>38.29%</a:t>
            </a:r>
          </a:p>
          <a:p>
            <a:pPr>
              <a:lnSpc>
                <a:spcPct val="150000"/>
              </a:lnSpc>
            </a:pPr>
            <a:r>
              <a:rPr lang="en-AU" sz="2500" i="1" dirty="0"/>
              <a:t>16.46%</a:t>
            </a:r>
          </a:p>
          <a:p>
            <a:pPr>
              <a:lnSpc>
                <a:spcPct val="150000"/>
              </a:lnSpc>
            </a:pPr>
            <a:r>
              <a:rPr lang="en-AU" sz="2500" i="1" dirty="0"/>
              <a:t>3.30%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3673757" y="1511603"/>
            <a:ext cx="1958416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en-AU" altLang="en-US" sz="3225" b="1" dirty="0"/>
              <a:t>979,472</a:t>
            </a:r>
            <a:endParaRPr lang="en-AU" altLang="en-US" sz="2250" b="1" dirty="0"/>
          </a:p>
        </p:txBody>
      </p:sp>
    </p:spTree>
    <p:extLst>
      <p:ext uri="{BB962C8B-B14F-4D97-AF65-F5344CB8AC3E}">
        <p14:creationId xmlns:p14="http://schemas.microsoft.com/office/powerpoint/2010/main" val="138768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Transport Plans for Victoria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732611" y="1205018"/>
            <a:ext cx="7868050" cy="4718878"/>
          </a:xfrm>
        </p:spPr>
        <p:txBody>
          <a:bodyPr>
            <a:noAutofit/>
          </a:bodyPr>
          <a:lstStyle/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altLang="en-US" sz="2300" b="1" dirty="0"/>
              <a:t>Victoria’s 30 Year Infrastructure Strategy 		2016</a:t>
            </a:r>
            <a:endParaRPr lang="en-AU" altLang="en-US" sz="2300" dirty="0"/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altLang="en-US" sz="2300" dirty="0"/>
              <a:t>The Eddington Transport Report 			2008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altLang="en-US" sz="2300" dirty="0"/>
              <a:t>A Plan for Melbourne's Growth Areas		2005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altLang="en-US" sz="2300" dirty="0"/>
              <a:t>Living Suburbs 					1995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altLang="en-US" sz="2300" dirty="0"/>
              <a:t>Planning Policies for Metropolitan Melbourne 	1971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altLang="en-US" sz="2300" dirty="0"/>
              <a:t>Melbourne Metropolitan Planning Scheme 	1954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altLang="en-US" sz="2300" dirty="0"/>
              <a:t>Plan for General Development 			1928</a:t>
            </a:r>
          </a:p>
        </p:txBody>
      </p:sp>
    </p:spTree>
    <p:extLst>
      <p:ext uri="{BB962C8B-B14F-4D97-AF65-F5344CB8AC3E}">
        <p14:creationId xmlns:p14="http://schemas.microsoft.com/office/powerpoint/2010/main" val="71608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Community Amenity VS Economic Productivity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00" y="1777995"/>
            <a:ext cx="3743325" cy="31638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908" y="1777995"/>
            <a:ext cx="3808413" cy="319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500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Estimated Volumes per Annum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952908" y="1874319"/>
            <a:ext cx="5096149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AU" sz="2500" b="1" dirty="0"/>
              <a:t>Trains</a:t>
            </a:r>
            <a:r>
              <a:rPr lang="en-AU" sz="2500" dirty="0"/>
              <a:t>			225 million journeys</a:t>
            </a:r>
          </a:p>
          <a:p>
            <a:pPr>
              <a:lnSpc>
                <a:spcPct val="150000"/>
              </a:lnSpc>
            </a:pPr>
            <a:r>
              <a:rPr lang="en-AU" sz="2500" b="1" dirty="0"/>
              <a:t>Trams</a:t>
            </a:r>
            <a:r>
              <a:rPr lang="en-AU" sz="2500" dirty="0"/>
              <a:t>			203 million journeys</a:t>
            </a:r>
          </a:p>
          <a:p>
            <a:pPr>
              <a:lnSpc>
                <a:spcPct val="150000"/>
              </a:lnSpc>
            </a:pPr>
            <a:r>
              <a:rPr lang="en-AU" sz="2500" b="1" dirty="0"/>
              <a:t>Buses</a:t>
            </a:r>
            <a:r>
              <a:rPr lang="en-AU" sz="2500" dirty="0"/>
              <a:t>			124 million journeys</a:t>
            </a:r>
          </a:p>
          <a:p>
            <a:pPr>
              <a:lnSpc>
                <a:spcPct val="150000"/>
              </a:lnSpc>
            </a:pPr>
            <a:r>
              <a:rPr lang="en-AU" sz="2500" b="1" dirty="0"/>
              <a:t>Cars</a:t>
            </a:r>
            <a:r>
              <a:rPr lang="en-AU" sz="2500" dirty="0"/>
              <a:t>			29 billion kilometres</a:t>
            </a:r>
          </a:p>
          <a:p>
            <a:pPr>
              <a:lnSpc>
                <a:spcPct val="150000"/>
              </a:lnSpc>
            </a:pPr>
            <a:r>
              <a:rPr lang="en-AU" sz="2500" b="1" dirty="0"/>
              <a:t>Freight</a:t>
            </a:r>
            <a:r>
              <a:rPr lang="en-AU" sz="2500" dirty="0"/>
              <a:t>		39.6 billion tonnes</a:t>
            </a:r>
          </a:p>
          <a:p>
            <a:pPr>
              <a:lnSpc>
                <a:spcPct val="150000"/>
              </a:lnSpc>
            </a:pPr>
            <a:endParaRPr lang="en-AU" sz="2500" dirty="0"/>
          </a:p>
        </p:txBody>
      </p:sp>
    </p:spTree>
    <p:extLst>
      <p:ext uri="{BB962C8B-B14F-4D97-AF65-F5344CB8AC3E}">
        <p14:creationId xmlns:p14="http://schemas.microsoft.com/office/powerpoint/2010/main" val="4233608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Clearways not Curfews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268413"/>
            <a:ext cx="6777107" cy="4471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925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Truck Curfews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994" y="1099000"/>
            <a:ext cx="7330012" cy="4809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1812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0" y="5809331"/>
            <a:ext cx="2977712" cy="811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611" y="242909"/>
            <a:ext cx="753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North East Link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-258416" y="927594"/>
            <a:ext cx="7573618" cy="9941"/>
          </a:xfrm>
          <a:prstGeom prst="line">
            <a:avLst/>
          </a:prstGeom>
          <a:ln w="28575">
            <a:solidFill>
              <a:srgbClr val="F99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28" y="1295561"/>
            <a:ext cx="7536745" cy="424245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421760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</TotalTime>
  <Words>188</Words>
  <Application>Microsoft Office PowerPoint</Application>
  <PresentationFormat>On-screen Show (4:3)</PresentationFormat>
  <Paragraphs>71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Wingdings</vt:lpstr>
      <vt:lpstr>Office Theme</vt:lpstr>
      <vt:lpstr>Community Amenity Versus Economic Productivity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Rasmussen</dc:creator>
  <cp:lastModifiedBy>Peter Anderson</cp:lastModifiedBy>
  <cp:revision>47</cp:revision>
  <dcterms:created xsi:type="dcterms:W3CDTF">2017-03-19T23:10:42Z</dcterms:created>
  <dcterms:modified xsi:type="dcterms:W3CDTF">2017-03-20T05:09:24Z</dcterms:modified>
</cp:coreProperties>
</file>