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56" r:id="rId2"/>
    <p:sldId id="262" r:id="rId3"/>
    <p:sldId id="257" r:id="rId4"/>
    <p:sldId id="258" r:id="rId5"/>
    <p:sldId id="259" r:id="rId6"/>
    <p:sldId id="260" r:id="rId7"/>
    <p:sldId id="261" r:id="rId8"/>
  </p:sldIdLst>
  <p:sldSz cx="9906000" cy="6858000" type="A4"/>
  <p:notesSz cx="6797675" cy="98726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guide id="3" pos="31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8F8F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15" autoAdjust="0"/>
    <p:restoredTop sz="94660"/>
  </p:normalViewPr>
  <p:slideViewPr>
    <p:cSldViewPr snapToGrid="0" showGuides="1">
      <p:cViewPr>
        <p:scale>
          <a:sx n="52" d="100"/>
          <a:sy n="52" d="100"/>
        </p:scale>
        <p:origin x="-180" y="-24"/>
      </p:cViewPr>
      <p:guideLst>
        <p:guide orient="horz" pos="2160"/>
        <p:guide pos="3840"/>
        <p:guide pos="312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46400" cy="4953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49688" y="0"/>
            <a:ext cx="2946400" cy="495300"/>
          </a:xfrm>
          <a:prstGeom prst="rect">
            <a:avLst/>
          </a:prstGeom>
        </p:spPr>
        <p:txBody>
          <a:bodyPr vert="horz" lIns="91440" tIns="45720" rIns="91440" bIns="45720" rtlCol="0"/>
          <a:lstStyle>
            <a:lvl1pPr algn="r">
              <a:defRPr sz="1200"/>
            </a:lvl1pPr>
          </a:lstStyle>
          <a:p>
            <a:fld id="{A4BBB110-D96D-4D0A-AE63-FEFA5952120F}" type="datetimeFigureOut">
              <a:rPr lang="en-US" smtClean="0"/>
              <a:t>6/14/2015</a:t>
            </a:fld>
            <a:endParaRPr lang="en-US"/>
          </a:p>
        </p:txBody>
      </p:sp>
      <p:sp>
        <p:nvSpPr>
          <p:cNvPr id="4" name="Slide Image Placeholder 3"/>
          <p:cNvSpPr>
            <a:spLocks noGrp="1" noRot="1" noChangeAspect="1"/>
          </p:cNvSpPr>
          <p:nvPr>
            <p:ph type="sldImg" idx="2"/>
          </p:nvPr>
        </p:nvSpPr>
        <p:spPr>
          <a:xfrm>
            <a:off x="993775" y="1233488"/>
            <a:ext cx="4810125" cy="33305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451" y="4751389"/>
            <a:ext cx="5438775" cy="3887787"/>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1" y="9377363"/>
            <a:ext cx="2946400" cy="4953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49688" y="9377363"/>
            <a:ext cx="2946400" cy="495300"/>
          </a:xfrm>
          <a:prstGeom prst="rect">
            <a:avLst/>
          </a:prstGeom>
        </p:spPr>
        <p:txBody>
          <a:bodyPr vert="horz" lIns="91440" tIns="45720" rIns="91440" bIns="45720" rtlCol="0" anchor="b"/>
          <a:lstStyle>
            <a:lvl1pPr algn="r">
              <a:defRPr sz="1200"/>
            </a:lvl1pPr>
          </a:lstStyle>
          <a:p>
            <a:fld id="{F24F39A4-CBEE-4B75-9FED-7FF77382653D}" type="slidenum">
              <a:rPr lang="en-US" smtClean="0"/>
              <a:t>‹#›</a:t>
            </a:fld>
            <a:endParaRPr lang="en-US"/>
          </a:p>
        </p:txBody>
      </p:sp>
    </p:spTree>
    <p:extLst>
      <p:ext uri="{BB962C8B-B14F-4D97-AF65-F5344CB8AC3E}">
        <p14:creationId xmlns:p14="http://schemas.microsoft.com/office/powerpoint/2010/main" val="19120766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93775" y="1233488"/>
            <a:ext cx="4810125" cy="3330575"/>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24F39A4-CBEE-4B75-9FED-7FF77382653D}" type="slidenum">
              <a:rPr lang="en-US" smtClean="0"/>
              <a:t>1</a:t>
            </a:fld>
            <a:endParaRPr lang="en-US"/>
          </a:p>
        </p:txBody>
      </p:sp>
    </p:spTree>
    <p:extLst>
      <p:ext uri="{BB962C8B-B14F-4D97-AF65-F5344CB8AC3E}">
        <p14:creationId xmlns:p14="http://schemas.microsoft.com/office/powerpoint/2010/main" val="25999745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93775" y="1233488"/>
            <a:ext cx="4810125" cy="3330575"/>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24F39A4-CBEE-4B75-9FED-7FF77382653D}" type="slidenum">
              <a:rPr lang="en-US" smtClean="0"/>
              <a:t>2</a:t>
            </a:fld>
            <a:endParaRPr lang="en-US"/>
          </a:p>
        </p:txBody>
      </p:sp>
    </p:spTree>
    <p:extLst>
      <p:ext uri="{BB962C8B-B14F-4D97-AF65-F5344CB8AC3E}">
        <p14:creationId xmlns:p14="http://schemas.microsoft.com/office/powerpoint/2010/main" val="41913219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93775" y="1233488"/>
            <a:ext cx="4810125" cy="3330575"/>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24F39A4-CBEE-4B75-9FED-7FF77382653D}" type="slidenum">
              <a:rPr lang="en-US" smtClean="0"/>
              <a:t>3</a:t>
            </a:fld>
            <a:endParaRPr lang="en-US"/>
          </a:p>
        </p:txBody>
      </p:sp>
    </p:spTree>
    <p:extLst>
      <p:ext uri="{BB962C8B-B14F-4D97-AF65-F5344CB8AC3E}">
        <p14:creationId xmlns:p14="http://schemas.microsoft.com/office/powerpoint/2010/main" val="33247293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93775" y="1233488"/>
            <a:ext cx="4810125" cy="3330575"/>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24F39A4-CBEE-4B75-9FED-7FF77382653D}" type="slidenum">
              <a:rPr lang="en-US" smtClean="0"/>
              <a:t>4</a:t>
            </a:fld>
            <a:endParaRPr lang="en-US"/>
          </a:p>
        </p:txBody>
      </p:sp>
    </p:spTree>
    <p:extLst>
      <p:ext uri="{BB962C8B-B14F-4D97-AF65-F5344CB8AC3E}">
        <p14:creationId xmlns:p14="http://schemas.microsoft.com/office/powerpoint/2010/main" val="3225000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93775" y="1233488"/>
            <a:ext cx="4810125" cy="3330575"/>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24F39A4-CBEE-4B75-9FED-7FF77382653D}" type="slidenum">
              <a:rPr lang="en-US" smtClean="0"/>
              <a:t>5</a:t>
            </a:fld>
            <a:endParaRPr lang="en-US"/>
          </a:p>
        </p:txBody>
      </p:sp>
    </p:spTree>
    <p:extLst>
      <p:ext uri="{BB962C8B-B14F-4D97-AF65-F5344CB8AC3E}">
        <p14:creationId xmlns:p14="http://schemas.microsoft.com/office/powerpoint/2010/main" val="20470138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93775" y="1233488"/>
            <a:ext cx="4810125" cy="3330575"/>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24F39A4-CBEE-4B75-9FED-7FF77382653D}" type="slidenum">
              <a:rPr lang="en-US" smtClean="0"/>
              <a:t>6</a:t>
            </a:fld>
            <a:endParaRPr lang="en-US"/>
          </a:p>
        </p:txBody>
      </p:sp>
    </p:spTree>
    <p:extLst>
      <p:ext uri="{BB962C8B-B14F-4D97-AF65-F5344CB8AC3E}">
        <p14:creationId xmlns:p14="http://schemas.microsoft.com/office/powerpoint/2010/main" val="8556212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93775" y="1233488"/>
            <a:ext cx="4810125" cy="3330575"/>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24F39A4-CBEE-4B75-9FED-7FF77382653D}" type="slidenum">
              <a:rPr lang="en-US" smtClean="0"/>
              <a:t>7</a:t>
            </a:fld>
            <a:endParaRPr lang="en-US"/>
          </a:p>
        </p:txBody>
      </p:sp>
    </p:spTree>
    <p:extLst>
      <p:ext uri="{BB962C8B-B14F-4D97-AF65-F5344CB8AC3E}">
        <p14:creationId xmlns:p14="http://schemas.microsoft.com/office/powerpoint/2010/main" val="30621106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238250" y="1122363"/>
            <a:ext cx="74295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9FCF84C-8DE5-4279-9707-5915BFDAE65E}" type="datetimeFigureOut">
              <a:rPr lang="en-US" smtClean="0"/>
              <a:t>6/14/2015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D474BF-0453-4D8B-842B-F83A826B735C}" type="slidenum">
              <a:rPr lang="en-US" smtClean="0"/>
              <a:t>‹#›</a:t>
            </a:fld>
            <a:endParaRPr lang="en-US"/>
          </a:p>
        </p:txBody>
      </p:sp>
    </p:spTree>
    <p:extLst>
      <p:ext uri="{BB962C8B-B14F-4D97-AF65-F5344CB8AC3E}">
        <p14:creationId xmlns:p14="http://schemas.microsoft.com/office/powerpoint/2010/main" val="38007371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FCF84C-8DE5-4279-9707-5915BFDAE65E}" type="datetimeFigureOut">
              <a:rPr lang="en-US" smtClean="0"/>
              <a:t>6/14/2015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D474BF-0453-4D8B-842B-F83A826B735C}" type="slidenum">
              <a:rPr lang="en-US" smtClean="0"/>
              <a:t>‹#›</a:t>
            </a:fld>
            <a:endParaRPr lang="en-US"/>
          </a:p>
        </p:txBody>
      </p:sp>
    </p:spTree>
    <p:extLst>
      <p:ext uri="{BB962C8B-B14F-4D97-AF65-F5344CB8AC3E}">
        <p14:creationId xmlns:p14="http://schemas.microsoft.com/office/powerpoint/2010/main" val="1999621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1" y="365125"/>
            <a:ext cx="2135981"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1037" y="365125"/>
            <a:ext cx="6284119"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FCF84C-8DE5-4279-9707-5915BFDAE65E}" type="datetimeFigureOut">
              <a:rPr lang="en-US" smtClean="0"/>
              <a:t>6/14/2015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D474BF-0453-4D8B-842B-F83A826B735C}" type="slidenum">
              <a:rPr lang="en-US" smtClean="0"/>
              <a:t>‹#›</a:t>
            </a:fld>
            <a:endParaRPr lang="en-US"/>
          </a:p>
        </p:txBody>
      </p:sp>
    </p:spTree>
    <p:extLst>
      <p:ext uri="{BB962C8B-B14F-4D97-AF65-F5344CB8AC3E}">
        <p14:creationId xmlns:p14="http://schemas.microsoft.com/office/powerpoint/2010/main" val="1993900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FCF84C-8DE5-4279-9707-5915BFDAE65E}" type="datetimeFigureOut">
              <a:rPr lang="en-US" smtClean="0"/>
              <a:t>6/14/2015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D474BF-0453-4D8B-842B-F83A826B735C}" type="slidenum">
              <a:rPr lang="en-US" smtClean="0"/>
              <a:t>‹#›</a:t>
            </a:fld>
            <a:endParaRPr lang="en-US"/>
          </a:p>
        </p:txBody>
      </p:sp>
    </p:spTree>
    <p:extLst>
      <p:ext uri="{BB962C8B-B14F-4D97-AF65-F5344CB8AC3E}">
        <p14:creationId xmlns:p14="http://schemas.microsoft.com/office/powerpoint/2010/main" val="6588123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5878" y="1709739"/>
            <a:ext cx="8543925"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675878" y="4589464"/>
            <a:ext cx="8543925"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9FCF84C-8DE5-4279-9707-5915BFDAE65E}" type="datetimeFigureOut">
              <a:rPr lang="en-US" smtClean="0"/>
              <a:t>6/14/2015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D474BF-0453-4D8B-842B-F83A826B735C}" type="slidenum">
              <a:rPr lang="en-US" smtClean="0"/>
              <a:t>‹#›</a:t>
            </a:fld>
            <a:endParaRPr lang="en-US"/>
          </a:p>
        </p:txBody>
      </p:sp>
    </p:spTree>
    <p:extLst>
      <p:ext uri="{BB962C8B-B14F-4D97-AF65-F5344CB8AC3E}">
        <p14:creationId xmlns:p14="http://schemas.microsoft.com/office/powerpoint/2010/main" val="31204997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1038" y="1825625"/>
            <a:ext cx="421005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014913" y="1825625"/>
            <a:ext cx="421005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9FCF84C-8DE5-4279-9707-5915BFDAE65E}" type="datetimeFigureOut">
              <a:rPr lang="en-US" smtClean="0"/>
              <a:t>6/14/2015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9D474BF-0453-4D8B-842B-F83A826B735C}" type="slidenum">
              <a:rPr lang="en-US" smtClean="0"/>
              <a:t>‹#›</a:t>
            </a:fld>
            <a:endParaRPr lang="en-US"/>
          </a:p>
        </p:txBody>
      </p:sp>
    </p:spTree>
    <p:extLst>
      <p:ext uri="{BB962C8B-B14F-4D97-AF65-F5344CB8AC3E}">
        <p14:creationId xmlns:p14="http://schemas.microsoft.com/office/powerpoint/2010/main" val="2730650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6"/>
            <a:ext cx="8543925"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82328" y="1681163"/>
            <a:ext cx="41907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2328" y="2505075"/>
            <a:ext cx="4190702"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14913" y="2505075"/>
            <a:ext cx="4211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9FCF84C-8DE5-4279-9707-5915BFDAE65E}" type="datetimeFigureOut">
              <a:rPr lang="en-US" smtClean="0"/>
              <a:t>6/14/2015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9D474BF-0453-4D8B-842B-F83A826B735C}" type="slidenum">
              <a:rPr lang="en-US" smtClean="0"/>
              <a:t>‹#›</a:t>
            </a:fld>
            <a:endParaRPr lang="en-US"/>
          </a:p>
        </p:txBody>
      </p:sp>
    </p:spTree>
    <p:extLst>
      <p:ext uri="{BB962C8B-B14F-4D97-AF65-F5344CB8AC3E}">
        <p14:creationId xmlns:p14="http://schemas.microsoft.com/office/powerpoint/2010/main" val="1911465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9FCF84C-8DE5-4279-9707-5915BFDAE65E}" type="datetimeFigureOut">
              <a:rPr lang="en-US" smtClean="0"/>
              <a:t>6/14/2015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9D474BF-0453-4D8B-842B-F83A826B735C}" type="slidenum">
              <a:rPr lang="en-US" smtClean="0"/>
              <a:t>‹#›</a:t>
            </a:fld>
            <a:endParaRPr lang="en-US"/>
          </a:p>
        </p:txBody>
      </p:sp>
    </p:spTree>
    <p:extLst>
      <p:ext uri="{BB962C8B-B14F-4D97-AF65-F5344CB8AC3E}">
        <p14:creationId xmlns:p14="http://schemas.microsoft.com/office/powerpoint/2010/main" val="21507496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FCF84C-8DE5-4279-9707-5915BFDAE65E}" type="datetimeFigureOut">
              <a:rPr lang="en-US" smtClean="0"/>
              <a:t>6/14/2015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9D474BF-0453-4D8B-842B-F83A826B735C}" type="slidenum">
              <a:rPr lang="en-US" smtClean="0"/>
              <a:t>‹#›</a:t>
            </a:fld>
            <a:endParaRPr lang="en-US"/>
          </a:p>
        </p:txBody>
      </p:sp>
    </p:spTree>
    <p:extLst>
      <p:ext uri="{BB962C8B-B14F-4D97-AF65-F5344CB8AC3E}">
        <p14:creationId xmlns:p14="http://schemas.microsoft.com/office/powerpoint/2010/main" val="7322375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4211340" y="987426"/>
            <a:ext cx="501491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FCF84C-8DE5-4279-9707-5915BFDAE65E}" type="datetimeFigureOut">
              <a:rPr lang="en-US" smtClean="0"/>
              <a:t>6/14/2015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9D474BF-0453-4D8B-842B-F83A826B735C}" type="slidenum">
              <a:rPr lang="en-US" smtClean="0"/>
              <a:t>‹#›</a:t>
            </a:fld>
            <a:endParaRPr lang="en-US"/>
          </a:p>
        </p:txBody>
      </p:sp>
    </p:spTree>
    <p:extLst>
      <p:ext uri="{BB962C8B-B14F-4D97-AF65-F5344CB8AC3E}">
        <p14:creationId xmlns:p14="http://schemas.microsoft.com/office/powerpoint/2010/main" val="38196849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4211340" y="987426"/>
            <a:ext cx="5014913"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FCF84C-8DE5-4279-9707-5915BFDAE65E}" type="datetimeFigureOut">
              <a:rPr lang="en-US" smtClean="0"/>
              <a:t>6/14/2015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9D474BF-0453-4D8B-842B-F83A826B735C}" type="slidenum">
              <a:rPr lang="en-US" smtClean="0"/>
              <a:t>‹#›</a:t>
            </a:fld>
            <a:endParaRPr lang="en-US"/>
          </a:p>
        </p:txBody>
      </p:sp>
    </p:spTree>
    <p:extLst>
      <p:ext uri="{BB962C8B-B14F-4D97-AF65-F5344CB8AC3E}">
        <p14:creationId xmlns:p14="http://schemas.microsoft.com/office/powerpoint/2010/main" val="12692453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6"/>
            <a:ext cx="8543925"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81038" y="6356351"/>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9FCF84C-8DE5-4279-9707-5915BFDAE65E}" type="datetimeFigureOut">
              <a:rPr lang="en-US" smtClean="0"/>
              <a:t>6/14/2015</a:t>
            </a:fld>
            <a:endParaRPr lang="en-US"/>
          </a:p>
        </p:txBody>
      </p:sp>
      <p:sp>
        <p:nvSpPr>
          <p:cNvPr id="5" name="Footer Placeholder 4"/>
          <p:cNvSpPr>
            <a:spLocks noGrp="1"/>
          </p:cNvSpPr>
          <p:nvPr>
            <p:ph type="ftr" sz="quarter" idx="3"/>
          </p:nvPr>
        </p:nvSpPr>
        <p:spPr>
          <a:xfrm>
            <a:off x="3281363" y="6356351"/>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996113" y="6356351"/>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9D474BF-0453-4D8B-842B-F83A826B735C}" type="slidenum">
              <a:rPr lang="en-US" smtClean="0"/>
              <a:t>‹#›</a:t>
            </a:fld>
            <a:endParaRPr lang="en-US"/>
          </a:p>
        </p:txBody>
      </p:sp>
      <p:pic>
        <p:nvPicPr>
          <p:cNvPr id="2050" name="Picture 2"/>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1091005" y="130091"/>
            <a:ext cx="7189589" cy="7905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9059206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10654" y="1106906"/>
            <a:ext cx="9212580" cy="5005136"/>
          </a:xfrm>
        </p:spPr>
        <p:txBody>
          <a:bodyPr>
            <a:noAutofit/>
          </a:bodyPr>
          <a:lstStyle/>
          <a:p>
            <a:pPr lvl="0"/>
            <a:endParaRPr lang="en-AU" sz="3200" b="1" dirty="0" smtClean="0">
              <a:solidFill>
                <a:srgbClr val="0070C0"/>
              </a:solidFill>
            </a:endParaRPr>
          </a:p>
          <a:p>
            <a:pPr lvl="0"/>
            <a:endParaRPr lang="en-AU" sz="3200" b="1" dirty="0" smtClean="0">
              <a:solidFill>
                <a:srgbClr val="0070C0"/>
              </a:solidFill>
            </a:endParaRPr>
          </a:p>
          <a:p>
            <a:pPr lvl="0"/>
            <a:endParaRPr lang="en-AU" sz="3200" b="1">
              <a:solidFill>
                <a:srgbClr val="0070C0"/>
              </a:solidFill>
            </a:endParaRPr>
          </a:p>
          <a:p>
            <a:pPr lvl="0"/>
            <a:r>
              <a:rPr lang="en-AU" sz="3200" b="1" smtClean="0">
                <a:solidFill>
                  <a:srgbClr val="0070C0"/>
                </a:solidFill>
              </a:rPr>
              <a:t>Survey </a:t>
            </a:r>
            <a:r>
              <a:rPr lang="en-AU" sz="3200" b="1" dirty="0" smtClean="0">
                <a:solidFill>
                  <a:srgbClr val="0070C0"/>
                </a:solidFill>
              </a:rPr>
              <a:t>of BLIA Members</a:t>
            </a:r>
          </a:p>
          <a:p>
            <a:pPr lvl="0"/>
            <a:r>
              <a:rPr lang="en-AU" sz="3200" b="1" dirty="0" smtClean="0">
                <a:solidFill>
                  <a:srgbClr val="0070C0"/>
                </a:solidFill>
              </a:rPr>
              <a:t>September, 2014</a:t>
            </a:r>
          </a:p>
        </p:txBody>
      </p:sp>
    </p:spTree>
    <p:extLst>
      <p:ext uri="{BB962C8B-B14F-4D97-AF65-F5344CB8AC3E}">
        <p14:creationId xmlns:p14="http://schemas.microsoft.com/office/powerpoint/2010/main" val="55913590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10654" y="1106906"/>
            <a:ext cx="9212580" cy="5005136"/>
          </a:xfrm>
        </p:spPr>
        <p:txBody>
          <a:bodyPr>
            <a:noAutofit/>
          </a:bodyPr>
          <a:lstStyle/>
          <a:p>
            <a:pPr lvl="0" algn="l"/>
            <a:r>
              <a:rPr lang="en-AU" sz="2000" b="1" dirty="0" smtClean="0">
                <a:solidFill>
                  <a:srgbClr val="0070C0"/>
                </a:solidFill>
              </a:rPr>
              <a:t>Participation</a:t>
            </a:r>
          </a:p>
          <a:p>
            <a:pPr marL="342900" lvl="0" indent="-342900" algn="l">
              <a:buFont typeface="Wingdings" panose="05000000000000000000" pitchFamily="2" charset="2"/>
              <a:buChar char="Ø"/>
            </a:pPr>
            <a:r>
              <a:rPr lang="en-AU" sz="1600" dirty="0" smtClean="0">
                <a:solidFill>
                  <a:srgbClr val="0070C0"/>
                </a:solidFill>
              </a:rPr>
              <a:t>28 participants – no feedback why some members declined to participate</a:t>
            </a:r>
          </a:p>
          <a:p>
            <a:pPr marL="342900" lvl="0" indent="-342900" algn="l">
              <a:spcAft>
                <a:spcPts val="1200"/>
              </a:spcAft>
              <a:buFont typeface="Wingdings" panose="05000000000000000000" pitchFamily="2" charset="2"/>
              <a:buChar char="Ø"/>
            </a:pPr>
            <a:r>
              <a:rPr lang="en-AU" sz="1600" dirty="0" smtClean="0">
                <a:solidFill>
                  <a:srgbClr val="0070C0"/>
                </a:solidFill>
              </a:rPr>
              <a:t>From initial report with 19 participants to final report with 28 the responses were less positive. </a:t>
            </a:r>
          </a:p>
          <a:p>
            <a:pPr lvl="0" algn="l"/>
            <a:r>
              <a:rPr lang="en-AU" sz="2000" b="1" dirty="0" smtClean="0">
                <a:solidFill>
                  <a:srgbClr val="0070C0"/>
                </a:solidFill>
              </a:rPr>
              <a:t>Survey Results </a:t>
            </a:r>
          </a:p>
          <a:p>
            <a:pPr marL="342900" indent="-342900" algn="l">
              <a:buFont typeface="Wingdings" panose="05000000000000000000" pitchFamily="2" charset="2"/>
              <a:buChar char="Ø"/>
            </a:pPr>
            <a:r>
              <a:rPr lang="en-AU" sz="1600" dirty="0" smtClean="0">
                <a:solidFill>
                  <a:srgbClr val="0070C0"/>
                </a:solidFill>
              </a:rPr>
              <a:t>Positives</a:t>
            </a:r>
          </a:p>
          <a:p>
            <a:pPr marL="800100" lvl="1" indent="-342900" algn="l">
              <a:buFont typeface="Arial" panose="020B0604020202020204" pitchFamily="34" charset="0"/>
              <a:buChar char="•"/>
            </a:pPr>
            <a:r>
              <a:rPr lang="en-AU" sz="1600" dirty="0" smtClean="0">
                <a:solidFill>
                  <a:srgbClr val="0070C0"/>
                </a:solidFill>
              </a:rPr>
              <a:t>BLIA is meeting its purpose</a:t>
            </a:r>
          </a:p>
          <a:p>
            <a:pPr marL="800100" lvl="1" indent="-342900" algn="l">
              <a:buFont typeface="Arial" panose="020B0604020202020204" pitchFamily="34" charset="0"/>
              <a:buChar char="•"/>
            </a:pPr>
            <a:r>
              <a:rPr lang="en-AU" sz="1600" dirty="0" smtClean="0">
                <a:solidFill>
                  <a:srgbClr val="0070C0"/>
                </a:solidFill>
              </a:rPr>
              <a:t>Number and location of meetings is acceptable</a:t>
            </a:r>
          </a:p>
          <a:p>
            <a:pPr marL="800100" lvl="1" indent="-342900" algn="l">
              <a:buFont typeface="Arial" panose="020B0604020202020204" pitchFamily="34" charset="0"/>
              <a:buChar char="•"/>
            </a:pPr>
            <a:r>
              <a:rPr lang="en-AU" sz="1600" dirty="0" smtClean="0">
                <a:solidFill>
                  <a:srgbClr val="0070C0"/>
                </a:solidFill>
              </a:rPr>
              <a:t>Benefits – networking, industry </a:t>
            </a:r>
            <a:r>
              <a:rPr lang="en-AU" sz="1600" dirty="0">
                <a:solidFill>
                  <a:srgbClr val="0070C0"/>
                </a:solidFill>
              </a:rPr>
              <a:t>c</a:t>
            </a:r>
            <a:r>
              <a:rPr lang="en-AU" sz="1600" dirty="0" smtClean="0">
                <a:solidFill>
                  <a:srgbClr val="0070C0"/>
                </a:solidFill>
              </a:rPr>
              <a:t>ontacts, industry advocating</a:t>
            </a:r>
          </a:p>
          <a:p>
            <a:pPr marL="800100" lvl="1" indent="-342900" algn="l">
              <a:buFont typeface="Arial" panose="020B0604020202020204" pitchFamily="34" charset="0"/>
              <a:buChar char="•"/>
            </a:pPr>
            <a:r>
              <a:rPr lang="en-AU" sz="1600" dirty="0" smtClean="0">
                <a:solidFill>
                  <a:srgbClr val="0070C0"/>
                </a:solidFill>
              </a:rPr>
              <a:t>Successes – 90% of participants agreed that the BLIA was a worthy industry advocacy group</a:t>
            </a:r>
          </a:p>
          <a:p>
            <a:pPr marL="342900" indent="-342900" algn="l">
              <a:buFont typeface="Wingdings" panose="05000000000000000000" pitchFamily="2" charset="2"/>
              <a:buChar char="Ø"/>
            </a:pPr>
            <a:r>
              <a:rPr lang="en-AU" sz="1600" dirty="0" smtClean="0">
                <a:solidFill>
                  <a:srgbClr val="0070C0"/>
                </a:solidFill>
              </a:rPr>
              <a:t>Negatives</a:t>
            </a:r>
          </a:p>
          <a:p>
            <a:pPr marL="742950" lvl="1" indent="-285750" algn="l">
              <a:buFont typeface="Arial" panose="020B0604020202020204" pitchFamily="34" charset="0"/>
              <a:buChar char="•"/>
            </a:pPr>
            <a:r>
              <a:rPr lang="en-AU" sz="1600" dirty="0" smtClean="0">
                <a:solidFill>
                  <a:srgbClr val="0070C0"/>
                </a:solidFill>
              </a:rPr>
              <a:t> Areas </a:t>
            </a:r>
            <a:r>
              <a:rPr lang="en-AU" sz="1600" dirty="0">
                <a:solidFill>
                  <a:srgbClr val="0070C0"/>
                </a:solidFill>
              </a:rPr>
              <a:t>for Improvement – web site content, notes </a:t>
            </a:r>
            <a:r>
              <a:rPr lang="en-AU" sz="1600" dirty="0" smtClean="0">
                <a:solidFill>
                  <a:srgbClr val="0070C0"/>
                </a:solidFill>
              </a:rPr>
              <a:t>of meetings, </a:t>
            </a:r>
            <a:r>
              <a:rPr lang="en-AU" sz="1600" dirty="0">
                <a:solidFill>
                  <a:srgbClr val="0070C0"/>
                </a:solidFill>
              </a:rPr>
              <a:t>lack of new business opportunity, </a:t>
            </a:r>
            <a:r>
              <a:rPr lang="en-AU" sz="1600" dirty="0" smtClean="0">
                <a:solidFill>
                  <a:srgbClr val="0070C0"/>
                </a:solidFill>
              </a:rPr>
              <a:t>recruitment, needs to be more focused on addressing all members’ needs</a:t>
            </a:r>
            <a:endParaRPr lang="en-AU" sz="1600" dirty="0">
              <a:solidFill>
                <a:srgbClr val="0070C0"/>
              </a:solidFill>
            </a:endParaRPr>
          </a:p>
          <a:p>
            <a:pPr marL="342900" indent="-342900" algn="l">
              <a:buFont typeface="Wingdings" panose="05000000000000000000" pitchFamily="2" charset="2"/>
              <a:buChar char="Ø"/>
            </a:pPr>
            <a:r>
              <a:rPr lang="en-AU" sz="1600" dirty="0" smtClean="0">
                <a:solidFill>
                  <a:srgbClr val="0070C0"/>
                </a:solidFill>
              </a:rPr>
              <a:t>BLIA Future</a:t>
            </a:r>
          </a:p>
          <a:p>
            <a:pPr marL="800100" lvl="1" indent="-342900" algn="l">
              <a:buFont typeface="Wingdings" panose="05000000000000000000" pitchFamily="2" charset="2"/>
              <a:buChar char="ü"/>
            </a:pPr>
            <a:r>
              <a:rPr lang="en-AU" sz="1600" dirty="0" smtClean="0">
                <a:solidFill>
                  <a:srgbClr val="0070C0"/>
                </a:solidFill>
              </a:rPr>
              <a:t>Newsletters, realignment with other industry bodies (needs discussion)</a:t>
            </a:r>
          </a:p>
        </p:txBody>
      </p:sp>
    </p:spTree>
    <p:extLst>
      <p:ext uri="{BB962C8B-B14F-4D97-AF65-F5344CB8AC3E}">
        <p14:creationId xmlns:p14="http://schemas.microsoft.com/office/powerpoint/2010/main" val="297894397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10654" y="1106906"/>
            <a:ext cx="9212580" cy="5005136"/>
          </a:xfrm>
        </p:spPr>
        <p:txBody>
          <a:bodyPr>
            <a:noAutofit/>
          </a:bodyPr>
          <a:lstStyle/>
          <a:p>
            <a:pPr lvl="0" algn="l"/>
            <a:r>
              <a:rPr lang="en-AU" sz="1600" dirty="0" smtClean="0">
                <a:solidFill>
                  <a:srgbClr val="0070C0"/>
                </a:solidFill>
              </a:rPr>
              <a:t>Q1 - </a:t>
            </a:r>
            <a:r>
              <a:rPr lang="en-GB" sz="1600" dirty="0" smtClean="0">
                <a:solidFill>
                  <a:schemeClr val="accent1">
                    <a:lumMod val="75000"/>
                  </a:schemeClr>
                </a:solidFill>
              </a:rPr>
              <a:t>Is </a:t>
            </a:r>
            <a:r>
              <a:rPr lang="en-GB" sz="1600" dirty="0">
                <a:solidFill>
                  <a:schemeClr val="accent1">
                    <a:lumMod val="75000"/>
                  </a:schemeClr>
                </a:solidFill>
              </a:rPr>
              <a:t>the BLIA meeting its purpose?</a:t>
            </a:r>
            <a:endParaRPr lang="en-US" sz="1600" dirty="0">
              <a:solidFill>
                <a:schemeClr val="accent1">
                  <a:lumMod val="75000"/>
                </a:schemeClr>
              </a:solidFill>
            </a:endParaRPr>
          </a:p>
          <a:p>
            <a:pPr marL="742950" lvl="1" indent="-285750" algn="l">
              <a:spcAft>
                <a:spcPts val="600"/>
              </a:spcAft>
              <a:buFont typeface="Arial" panose="020B0604020202020204" pitchFamily="34" charset="0"/>
              <a:buChar char="•"/>
            </a:pPr>
            <a:r>
              <a:rPr lang="en-GB" sz="1600" dirty="0">
                <a:solidFill>
                  <a:schemeClr val="accent1">
                    <a:lumMod val="75000"/>
                  </a:schemeClr>
                </a:solidFill>
              </a:rPr>
              <a:t>Yes – overall 87% supportive; 12% “neutral”; 1% “disagree</a:t>
            </a:r>
            <a:r>
              <a:rPr lang="en-GB" sz="1600" dirty="0" smtClean="0">
                <a:solidFill>
                  <a:schemeClr val="accent1">
                    <a:lumMod val="75000"/>
                  </a:schemeClr>
                </a:solidFill>
              </a:rPr>
              <a:t>”</a:t>
            </a:r>
            <a:endParaRPr lang="en-AU" sz="1200" dirty="0">
              <a:solidFill>
                <a:srgbClr val="0070C0"/>
              </a:solidFill>
            </a:endParaRPr>
          </a:p>
          <a:p>
            <a:pPr lvl="0" algn="l"/>
            <a:r>
              <a:rPr lang="en-AU" sz="1600" dirty="0" smtClean="0">
                <a:solidFill>
                  <a:srgbClr val="0070C0"/>
                </a:solidFill>
              </a:rPr>
              <a:t>Q2 - </a:t>
            </a:r>
            <a:r>
              <a:rPr lang="en-GB" sz="1600" dirty="0" smtClean="0">
                <a:solidFill>
                  <a:schemeClr val="accent1">
                    <a:lumMod val="75000"/>
                  </a:schemeClr>
                </a:solidFill>
              </a:rPr>
              <a:t>Are </a:t>
            </a:r>
            <a:r>
              <a:rPr lang="en-GB" sz="1600" dirty="0">
                <a:solidFill>
                  <a:schemeClr val="accent1">
                    <a:lumMod val="75000"/>
                  </a:schemeClr>
                </a:solidFill>
              </a:rPr>
              <a:t>4 meetings sufficient?</a:t>
            </a:r>
            <a:endParaRPr lang="en-US" sz="1600" dirty="0">
              <a:solidFill>
                <a:schemeClr val="accent1">
                  <a:lumMod val="75000"/>
                </a:schemeClr>
              </a:solidFill>
            </a:endParaRPr>
          </a:p>
          <a:p>
            <a:pPr marL="742950" lvl="1" indent="-285750" algn="l">
              <a:spcAft>
                <a:spcPts val="600"/>
              </a:spcAft>
              <a:buFont typeface="Arial" panose="020B0604020202020204" pitchFamily="34" charset="0"/>
              <a:buChar char="•"/>
            </a:pPr>
            <a:r>
              <a:rPr lang="en-GB" sz="1600" dirty="0">
                <a:solidFill>
                  <a:schemeClr val="accent1">
                    <a:lumMod val="75000"/>
                  </a:schemeClr>
                </a:solidFill>
              </a:rPr>
              <a:t>Yes – overall 89% supportive; 7% “neutral”; 4% “disagree</a:t>
            </a:r>
            <a:r>
              <a:rPr lang="en-GB" sz="1600" dirty="0" smtClean="0">
                <a:solidFill>
                  <a:schemeClr val="accent1">
                    <a:lumMod val="75000"/>
                  </a:schemeClr>
                </a:solidFill>
              </a:rPr>
              <a:t>”</a:t>
            </a:r>
            <a:endParaRPr lang="en-US" sz="1600" dirty="0">
              <a:solidFill>
                <a:schemeClr val="accent1">
                  <a:lumMod val="75000"/>
                </a:schemeClr>
              </a:solidFill>
            </a:endParaRPr>
          </a:p>
          <a:p>
            <a:pPr lvl="0" algn="l"/>
            <a:r>
              <a:rPr lang="en-GB" sz="1600" dirty="0" smtClean="0">
                <a:solidFill>
                  <a:schemeClr val="accent1">
                    <a:lumMod val="75000"/>
                  </a:schemeClr>
                </a:solidFill>
              </a:rPr>
              <a:t>Q3 - Should </a:t>
            </a:r>
            <a:r>
              <a:rPr lang="en-GB" sz="1600" dirty="0">
                <a:solidFill>
                  <a:schemeClr val="accent1">
                    <a:lumMod val="75000"/>
                  </a:schemeClr>
                </a:solidFill>
              </a:rPr>
              <a:t>we hold a meeting elsewhere?</a:t>
            </a:r>
            <a:endParaRPr lang="en-US" sz="1600" dirty="0">
              <a:solidFill>
                <a:schemeClr val="accent1">
                  <a:lumMod val="75000"/>
                </a:schemeClr>
              </a:solidFill>
            </a:endParaRPr>
          </a:p>
          <a:p>
            <a:pPr marL="742950" lvl="1" indent="-285750" algn="l">
              <a:spcAft>
                <a:spcPts val="600"/>
              </a:spcAft>
              <a:buFont typeface="Arial" panose="020B0604020202020204" pitchFamily="34" charset="0"/>
              <a:buChar char="•"/>
            </a:pPr>
            <a:r>
              <a:rPr lang="en-GB" sz="1600" dirty="0">
                <a:solidFill>
                  <a:schemeClr val="accent1">
                    <a:lumMod val="75000"/>
                  </a:schemeClr>
                </a:solidFill>
              </a:rPr>
              <a:t>Not conclusive – likely answer is “NO”</a:t>
            </a:r>
            <a:endParaRPr lang="en-US" sz="1600" dirty="0">
              <a:solidFill>
                <a:schemeClr val="accent1">
                  <a:lumMod val="75000"/>
                </a:schemeClr>
              </a:solidFill>
            </a:endParaRPr>
          </a:p>
          <a:p>
            <a:pPr lvl="0" algn="l"/>
            <a:r>
              <a:rPr lang="en-GB" sz="1600" dirty="0" smtClean="0">
                <a:solidFill>
                  <a:schemeClr val="accent1">
                    <a:lumMod val="75000"/>
                  </a:schemeClr>
                </a:solidFill>
              </a:rPr>
              <a:t>Q4 - </a:t>
            </a:r>
            <a:r>
              <a:rPr lang="en-GB" sz="1600" dirty="0">
                <a:solidFill>
                  <a:schemeClr val="accent1">
                    <a:lumMod val="75000"/>
                  </a:schemeClr>
                </a:solidFill>
              </a:rPr>
              <a:t>Are BLIA activities beneficial?</a:t>
            </a:r>
            <a:endParaRPr lang="en-US" sz="1600" dirty="0">
              <a:solidFill>
                <a:schemeClr val="accent1">
                  <a:lumMod val="75000"/>
                </a:schemeClr>
              </a:solidFill>
            </a:endParaRPr>
          </a:p>
          <a:p>
            <a:pPr marL="742950" lvl="1" indent="-285750" algn="l">
              <a:buFont typeface="Arial" panose="020B0604020202020204" pitchFamily="34" charset="0"/>
              <a:buChar char="•"/>
            </a:pPr>
            <a:r>
              <a:rPr lang="en-GB" sz="1600" dirty="0">
                <a:solidFill>
                  <a:schemeClr val="accent1">
                    <a:lumMod val="75000"/>
                  </a:schemeClr>
                </a:solidFill>
              </a:rPr>
              <a:t>Yes</a:t>
            </a:r>
            <a:endParaRPr lang="en-US" sz="1600" dirty="0">
              <a:solidFill>
                <a:schemeClr val="accent1">
                  <a:lumMod val="75000"/>
                </a:schemeClr>
              </a:solidFill>
            </a:endParaRPr>
          </a:p>
          <a:p>
            <a:pPr lvl="3" algn="l"/>
            <a:r>
              <a:rPr lang="en-GB" dirty="0">
                <a:solidFill>
                  <a:schemeClr val="accent1">
                    <a:lumMod val="75000"/>
                  </a:schemeClr>
                </a:solidFill>
              </a:rPr>
              <a:t>Meetings and Networking – 78%</a:t>
            </a:r>
            <a:endParaRPr lang="en-US" dirty="0">
              <a:solidFill>
                <a:schemeClr val="accent1">
                  <a:lumMod val="75000"/>
                </a:schemeClr>
              </a:solidFill>
            </a:endParaRPr>
          </a:p>
          <a:p>
            <a:pPr lvl="3" algn="l"/>
            <a:r>
              <a:rPr lang="en-GB" dirty="0">
                <a:solidFill>
                  <a:schemeClr val="accent1">
                    <a:lumMod val="75000"/>
                  </a:schemeClr>
                </a:solidFill>
              </a:rPr>
              <a:t>Industry Contacts – 71%</a:t>
            </a:r>
            <a:endParaRPr lang="en-US" dirty="0">
              <a:solidFill>
                <a:schemeClr val="accent1">
                  <a:lumMod val="75000"/>
                </a:schemeClr>
              </a:solidFill>
            </a:endParaRPr>
          </a:p>
          <a:p>
            <a:pPr lvl="3" algn="l"/>
            <a:r>
              <a:rPr lang="en-GB" dirty="0">
                <a:solidFill>
                  <a:schemeClr val="accent1">
                    <a:lumMod val="75000"/>
                  </a:schemeClr>
                </a:solidFill>
              </a:rPr>
              <a:t>Third Party Information – 57%</a:t>
            </a:r>
            <a:endParaRPr lang="en-US" dirty="0">
              <a:solidFill>
                <a:schemeClr val="accent1">
                  <a:lumMod val="75000"/>
                </a:schemeClr>
              </a:solidFill>
            </a:endParaRPr>
          </a:p>
          <a:p>
            <a:pPr lvl="3" algn="l"/>
            <a:r>
              <a:rPr lang="en-GB" dirty="0">
                <a:solidFill>
                  <a:schemeClr val="accent1">
                    <a:lumMod val="75000"/>
                  </a:schemeClr>
                </a:solidFill>
              </a:rPr>
              <a:t>Industry Advocating – 79%</a:t>
            </a:r>
            <a:endParaRPr lang="en-US" dirty="0">
              <a:solidFill>
                <a:schemeClr val="accent1">
                  <a:lumMod val="75000"/>
                </a:schemeClr>
              </a:solidFill>
            </a:endParaRPr>
          </a:p>
          <a:p>
            <a:pPr marL="800100" lvl="1" indent="-342900" algn="l">
              <a:buFont typeface="Arial" panose="020B0604020202020204" pitchFamily="34" charset="0"/>
              <a:buChar char="•"/>
            </a:pPr>
            <a:r>
              <a:rPr lang="en-GB" sz="1600" dirty="0">
                <a:solidFill>
                  <a:schemeClr val="accent1">
                    <a:lumMod val="75000"/>
                  </a:schemeClr>
                </a:solidFill>
              </a:rPr>
              <a:t>No</a:t>
            </a:r>
            <a:endParaRPr lang="en-US" sz="1600" dirty="0">
              <a:solidFill>
                <a:schemeClr val="accent1">
                  <a:lumMod val="75000"/>
                </a:schemeClr>
              </a:solidFill>
            </a:endParaRPr>
          </a:p>
          <a:p>
            <a:pPr lvl="3" algn="l"/>
            <a:r>
              <a:rPr lang="en-GB" dirty="0">
                <a:solidFill>
                  <a:schemeClr val="accent1">
                    <a:lumMod val="75000"/>
                  </a:schemeClr>
                </a:solidFill>
              </a:rPr>
              <a:t>Website and Information contained – 14%</a:t>
            </a:r>
            <a:endParaRPr lang="en-US" dirty="0">
              <a:solidFill>
                <a:schemeClr val="accent1">
                  <a:lumMod val="75000"/>
                </a:schemeClr>
              </a:solidFill>
            </a:endParaRPr>
          </a:p>
          <a:p>
            <a:pPr lvl="3" algn="l"/>
            <a:r>
              <a:rPr lang="en-GB" dirty="0">
                <a:solidFill>
                  <a:schemeClr val="accent1">
                    <a:lumMod val="75000"/>
                  </a:schemeClr>
                </a:solidFill>
              </a:rPr>
              <a:t>Notes of Meetings – 36%</a:t>
            </a:r>
            <a:endParaRPr lang="en-US" dirty="0">
              <a:solidFill>
                <a:schemeClr val="accent1">
                  <a:lumMod val="75000"/>
                </a:schemeClr>
              </a:solidFill>
            </a:endParaRPr>
          </a:p>
          <a:p>
            <a:pPr lvl="3" algn="l"/>
            <a:r>
              <a:rPr lang="en-GB" dirty="0">
                <a:solidFill>
                  <a:schemeClr val="accent1">
                    <a:lumMod val="75000"/>
                  </a:schemeClr>
                </a:solidFill>
              </a:rPr>
              <a:t>ISO Club Luncheons – 21%</a:t>
            </a:r>
            <a:endParaRPr lang="en-US" dirty="0">
              <a:solidFill>
                <a:schemeClr val="accent1">
                  <a:lumMod val="75000"/>
                </a:schemeClr>
              </a:solidFill>
            </a:endParaRPr>
          </a:p>
          <a:p>
            <a:pPr algn="l"/>
            <a:endParaRPr lang="en-GB" sz="1600" dirty="0" smtClean="0">
              <a:solidFill>
                <a:schemeClr val="accent1">
                  <a:lumMod val="75000"/>
                </a:schemeClr>
              </a:solidFill>
            </a:endParaRPr>
          </a:p>
        </p:txBody>
      </p:sp>
    </p:spTree>
    <p:extLst>
      <p:ext uri="{BB962C8B-B14F-4D97-AF65-F5344CB8AC3E}">
        <p14:creationId xmlns:p14="http://schemas.microsoft.com/office/powerpoint/2010/main" val="293698834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10654" y="1106906"/>
            <a:ext cx="9212580" cy="5005136"/>
          </a:xfrm>
        </p:spPr>
        <p:txBody>
          <a:bodyPr>
            <a:noAutofit/>
          </a:bodyPr>
          <a:lstStyle/>
          <a:p>
            <a:pPr lvl="0" algn="l"/>
            <a:r>
              <a:rPr lang="en-AU" sz="1600" dirty="0" smtClean="0">
                <a:solidFill>
                  <a:srgbClr val="0070C0"/>
                </a:solidFill>
              </a:rPr>
              <a:t>Q5 </a:t>
            </a:r>
            <a:r>
              <a:rPr lang="en-AU" sz="1600" dirty="0" smtClean="0">
                <a:solidFill>
                  <a:schemeClr val="accent1">
                    <a:lumMod val="75000"/>
                  </a:schemeClr>
                </a:solidFill>
              </a:rPr>
              <a:t>- </a:t>
            </a:r>
            <a:r>
              <a:rPr lang="en-GB" sz="1600" dirty="0" smtClean="0">
                <a:solidFill>
                  <a:schemeClr val="accent1">
                    <a:lumMod val="75000"/>
                  </a:schemeClr>
                </a:solidFill>
              </a:rPr>
              <a:t>Does </a:t>
            </a:r>
            <a:r>
              <a:rPr lang="en-GB" sz="1600" dirty="0">
                <a:solidFill>
                  <a:schemeClr val="accent1">
                    <a:lumMod val="75000"/>
                  </a:schemeClr>
                </a:solidFill>
              </a:rPr>
              <a:t>the BLIA provide value to your company?</a:t>
            </a:r>
            <a:endParaRPr lang="en-US" sz="1600" dirty="0">
              <a:solidFill>
                <a:schemeClr val="accent1">
                  <a:lumMod val="75000"/>
                </a:schemeClr>
              </a:solidFill>
            </a:endParaRPr>
          </a:p>
          <a:p>
            <a:pPr marL="742950" lvl="1" indent="-285750" algn="l">
              <a:buFont typeface="Arial" panose="020B0604020202020204" pitchFamily="34" charset="0"/>
              <a:buChar char="•"/>
            </a:pPr>
            <a:r>
              <a:rPr lang="en-GB" sz="1600" dirty="0">
                <a:solidFill>
                  <a:schemeClr val="accent1">
                    <a:lumMod val="75000"/>
                  </a:schemeClr>
                </a:solidFill>
              </a:rPr>
              <a:t>Yes</a:t>
            </a:r>
            <a:endParaRPr lang="en-US" sz="1600" dirty="0">
              <a:solidFill>
                <a:schemeClr val="accent1">
                  <a:lumMod val="75000"/>
                </a:schemeClr>
              </a:solidFill>
            </a:endParaRPr>
          </a:p>
          <a:p>
            <a:pPr lvl="3" algn="l"/>
            <a:r>
              <a:rPr lang="en-GB" dirty="0">
                <a:solidFill>
                  <a:schemeClr val="accent1">
                    <a:lumMod val="75000"/>
                  </a:schemeClr>
                </a:solidFill>
              </a:rPr>
              <a:t>Meetings and Networking – 75%</a:t>
            </a:r>
            <a:endParaRPr lang="en-US" dirty="0">
              <a:solidFill>
                <a:schemeClr val="accent1">
                  <a:lumMod val="75000"/>
                </a:schemeClr>
              </a:solidFill>
            </a:endParaRPr>
          </a:p>
          <a:p>
            <a:pPr lvl="3" algn="l"/>
            <a:r>
              <a:rPr lang="en-GB" dirty="0">
                <a:solidFill>
                  <a:schemeClr val="accent1">
                    <a:lumMod val="75000"/>
                  </a:schemeClr>
                </a:solidFill>
              </a:rPr>
              <a:t>BLIA Luncheons – 50%</a:t>
            </a:r>
            <a:endParaRPr lang="en-US" dirty="0">
              <a:solidFill>
                <a:schemeClr val="accent1">
                  <a:lumMod val="75000"/>
                </a:schemeClr>
              </a:solidFill>
            </a:endParaRPr>
          </a:p>
          <a:p>
            <a:pPr lvl="3" algn="l"/>
            <a:r>
              <a:rPr lang="en-GB" dirty="0">
                <a:solidFill>
                  <a:schemeClr val="accent1">
                    <a:lumMod val="75000"/>
                  </a:schemeClr>
                </a:solidFill>
              </a:rPr>
              <a:t>Industry Contacts – 65%</a:t>
            </a:r>
            <a:endParaRPr lang="en-US" dirty="0">
              <a:solidFill>
                <a:schemeClr val="accent1">
                  <a:lumMod val="75000"/>
                </a:schemeClr>
              </a:solidFill>
            </a:endParaRPr>
          </a:p>
          <a:p>
            <a:pPr lvl="3" algn="l"/>
            <a:r>
              <a:rPr lang="en-GB" dirty="0">
                <a:solidFill>
                  <a:schemeClr val="accent1">
                    <a:lumMod val="75000"/>
                  </a:schemeClr>
                </a:solidFill>
              </a:rPr>
              <a:t>Industry Representation – 75%</a:t>
            </a:r>
            <a:endParaRPr lang="en-US" dirty="0">
              <a:solidFill>
                <a:schemeClr val="accent1">
                  <a:lumMod val="75000"/>
                </a:schemeClr>
              </a:solidFill>
            </a:endParaRPr>
          </a:p>
          <a:p>
            <a:pPr marL="800100" lvl="1" indent="-342900" algn="l">
              <a:buFont typeface="Arial" panose="020B0604020202020204" pitchFamily="34" charset="0"/>
              <a:buChar char="•"/>
            </a:pPr>
            <a:r>
              <a:rPr lang="en-GB" sz="1600" dirty="0">
                <a:solidFill>
                  <a:schemeClr val="accent1">
                    <a:lumMod val="75000"/>
                  </a:schemeClr>
                </a:solidFill>
              </a:rPr>
              <a:t>No</a:t>
            </a:r>
            <a:endParaRPr lang="en-US" sz="1600" dirty="0">
              <a:solidFill>
                <a:schemeClr val="accent1">
                  <a:lumMod val="75000"/>
                </a:schemeClr>
              </a:solidFill>
            </a:endParaRPr>
          </a:p>
          <a:p>
            <a:pPr lvl="3" algn="l"/>
            <a:r>
              <a:rPr lang="en-GB" dirty="0">
                <a:solidFill>
                  <a:schemeClr val="accent1">
                    <a:lumMod val="75000"/>
                  </a:schemeClr>
                </a:solidFill>
              </a:rPr>
              <a:t>Notes of Meetings – 36%</a:t>
            </a:r>
            <a:endParaRPr lang="en-US" dirty="0">
              <a:solidFill>
                <a:schemeClr val="accent1">
                  <a:lumMod val="75000"/>
                </a:schemeClr>
              </a:solidFill>
            </a:endParaRPr>
          </a:p>
          <a:p>
            <a:pPr lvl="3" algn="l"/>
            <a:r>
              <a:rPr lang="en-GB" dirty="0">
                <a:solidFill>
                  <a:schemeClr val="accent1">
                    <a:lumMod val="75000"/>
                  </a:schemeClr>
                </a:solidFill>
              </a:rPr>
              <a:t>Third Party Info circulated – 32%</a:t>
            </a:r>
            <a:endParaRPr lang="en-US" dirty="0">
              <a:solidFill>
                <a:schemeClr val="accent1">
                  <a:lumMod val="75000"/>
                </a:schemeClr>
              </a:solidFill>
            </a:endParaRPr>
          </a:p>
          <a:p>
            <a:pPr lvl="3" algn="l">
              <a:spcAft>
                <a:spcPts val="600"/>
              </a:spcAft>
            </a:pPr>
            <a:r>
              <a:rPr lang="en-GB" dirty="0">
                <a:solidFill>
                  <a:schemeClr val="accent1">
                    <a:lumMod val="75000"/>
                  </a:schemeClr>
                </a:solidFill>
              </a:rPr>
              <a:t>New Business Opportunities – 25%</a:t>
            </a:r>
            <a:endParaRPr lang="en-US" dirty="0">
              <a:solidFill>
                <a:schemeClr val="accent1">
                  <a:lumMod val="75000"/>
                </a:schemeClr>
              </a:solidFill>
            </a:endParaRPr>
          </a:p>
          <a:p>
            <a:pPr lvl="0" algn="l"/>
            <a:r>
              <a:rPr lang="en-AU" sz="1600" dirty="0" smtClean="0">
                <a:solidFill>
                  <a:srgbClr val="0070C0"/>
                </a:solidFill>
              </a:rPr>
              <a:t>Q6 - </a:t>
            </a:r>
            <a:r>
              <a:rPr lang="en-GB" sz="1600" dirty="0" smtClean="0">
                <a:solidFill>
                  <a:schemeClr val="accent1">
                    <a:lumMod val="75000"/>
                  </a:schemeClr>
                </a:solidFill>
              </a:rPr>
              <a:t>Has </a:t>
            </a:r>
            <a:r>
              <a:rPr lang="en-GB" sz="1600" dirty="0">
                <a:solidFill>
                  <a:schemeClr val="accent1">
                    <a:lumMod val="75000"/>
                  </a:schemeClr>
                </a:solidFill>
              </a:rPr>
              <a:t>the BLIA Intercession been beneficial</a:t>
            </a:r>
            <a:endParaRPr lang="en-US" sz="1600" dirty="0">
              <a:solidFill>
                <a:schemeClr val="accent1">
                  <a:lumMod val="75000"/>
                </a:schemeClr>
              </a:solidFill>
            </a:endParaRPr>
          </a:p>
          <a:p>
            <a:pPr marL="742950" lvl="1" indent="-285750" algn="l">
              <a:spcAft>
                <a:spcPts val="600"/>
              </a:spcAft>
              <a:buFont typeface="Arial" panose="020B0604020202020204" pitchFamily="34" charset="0"/>
              <a:buChar char="•"/>
            </a:pPr>
            <a:r>
              <a:rPr lang="en-GB" sz="1600" dirty="0">
                <a:solidFill>
                  <a:schemeClr val="accent1">
                    <a:lumMod val="75000"/>
                  </a:schemeClr>
                </a:solidFill>
              </a:rPr>
              <a:t>Yes – overall rating </a:t>
            </a:r>
            <a:r>
              <a:rPr lang="en-GB" sz="1600" dirty="0" smtClean="0">
                <a:solidFill>
                  <a:schemeClr val="accent1">
                    <a:lumMod val="75000"/>
                  </a:schemeClr>
                </a:solidFill>
              </a:rPr>
              <a:t>- </a:t>
            </a:r>
            <a:r>
              <a:rPr lang="en-GB" sz="1600" dirty="0">
                <a:solidFill>
                  <a:schemeClr val="accent1">
                    <a:lumMod val="75000"/>
                  </a:schemeClr>
                </a:solidFill>
              </a:rPr>
              <a:t>60%</a:t>
            </a:r>
            <a:endParaRPr lang="en-US" sz="1600" dirty="0">
              <a:solidFill>
                <a:schemeClr val="accent1">
                  <a:lumMod val="75000"/>
                </a:schemeClr>
              </a:solidFill>
            </a:endParaRPr>
          </a:p>
          <a:p>
            <a:pPr lvl="0" algn="l"/>
            <a:r>
              <a:rPr lang="en-US" sz="1600" dirty="0" smtClean="0">
                <a:solidFill>
                  <a:schemeClr val="accent1">
                    <a:lumMod val="75000"/>
                  </a:schemeClr>
                </a:solidFill>
              </a:rPr>
              <a:t>Q7 - </a:t>
            </a:r>
            <a:r>
              <a:rPr lang="en-GB" sz="1600" dirty="0">
                <a:solidFill>
                  <a:schemeClr val="accent1">
                    <a:lumMod val="75000"/>
                  </a:schemeClr>
                </a:solidFill>
              </a:rPr>
              <a:t>Do you regularly attend BLIA meetings?</a:t>
            </a:r>
            <a:endParaRPr lang="en-US" sz="1600" dirty="0">
              <a:solidFill>
                <a:schemeClr val="accent1">
                  <a:lumMod val="75000"/>
                </a:schemeClr>
              </a:solidFill>
            </a:endParaRPr>
          </a:p>
          <a:p>
            <a:pPr marL="742950" lvl="1" indent="-285750" algn="l">
              <a:spcAft>
                <a:spcPts val="600"/>
              </a:spcAft>
              <a:buFont typeface="Arial" panose="020B0604020202020204" pitchFamily="34" charset="0"/>
              <a:buChar char="•"/>
            </a:pPr>
            <a:r>
              <a:rPr lang="en-GB" sz="1600" dirty="0">
                <a:solidFill>
                  <a:schemeClr val="accent1">
                    <a:lumMod val="75000"/>
                  </a:schemeClr>
                </a:solidFill>
              </a:rPr>
              <a:t>Yes – 68%</a:t>
            </a:r>
            <a:endParaRPr lang="en-US" sz="1600" dirty="0">
              <a:solidFill>
                <a:schemeClr val="accent1">
                  <a:lumMod val="75000"/>
                </a:schemeClr>
              </a:solidFill>
            </a:endParaRPr>
          </a:p>
          <a:p>
            <a:pPr lvl="0" algn="l"/>
            <a:r>
              <a:rPr lang="en-US" sz="1600" dirty="0" smtClean="0">
                <a:solidFill>
                  <a:schemeClr val="accent1">
                    <a:lumMod val="75000"/>
                  </a:schemeClr>
                </a:solidFill>
              </a:rPr>
              <a:t>Q8 - </a:t>
            </a:r>
            <a:r>
              <a:rPr lang="en-GB" sz="1600" dirty="0">
                <a:solidFill>
                  <a:schemeClr val="accent1">
                    <a:lumMod val="75000"/>
                  </a:schemeClr>
                </a:solidFill>
              </a:rPr>
              <a:t>Are we recruiting new members?</a:t>
            </a:r>
            <a:endParaRPr lang="en-US" sz="1600" dirty="0">
              <a:solidFill>
                <a:schemeClr val="accent1">
                  <a:lumMod val="75000"/>
                </a:schemeClr>
              </a:solidFill>
            </a:endParaRPr>
          </a:p>
          <a:p>
            <a:pPr lvl="1" algn="l"/>
            <a:r>
              <a:rPr lang="en-GB" sz="1600" dirty="0">
                <a:solidFill>
                  <a:schemeClr val="accent1">
                    <a:lumMod val="75000"/>
                  </a:schemeClr>
                </a:solidFill>
              </a:rPr>
              <a:t>No – though 15% are</a:t>
            </a:r>
            <a:r>
              <a:rPr lang="en-GB" sz="1600" dirty="0" smtClean="0">
                <a:solidFill>
                  <a:schemeClr val="accent1">
                    <a:lumMod val="75000"/>
                  </a:schemeClr>
                </a:solidFill>
              </a:rPr>
              <a:t>!!!</a:t>
            </a:r>
          </a:p>
        </p:txBody>
      </p:sp>
    </p:spTree>
    <p:extLst>
      <p:ext uri="{BB962C8B-B14F-4D97-AF65-F5344CB8AC3E}">
        <p14:creationId xmlns:p14="http://schemas.microsoft.com/office/powerpoint/2010/main" val="122849675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10654" y="1106906"/>
            <a:ext cx="9212580" cy="5005136"/>
          </a:xfrm>
        </p:spPr>
        <p:txBody>
          <a:bodyPr>
            <a:noAutofit/>
          </a:bodyPr>
          <a:lstStyle/>
          <a:p>
            <a:pPr lvl="0" algn="l"/>
            <a:r>
              <a:rPr lang="en-AU" sz="1600" dirty="0" smtClean="0">
                <a:solidFill>
                  <a:srgbClr val="0070C0"/>
                </a:solidFill>
              </a:rPr>
              <a:t>Q9 </a:t>
            </a:r>
            <a:r>
              <a:rPr lang="en-AU" sz="1600" dirty="0" smtClean="0">
                <a:solidFill>
                  <a:schemeClr val="accent1">
                    <a:lumMod val="75000"/>
                  </a:schemeClr>
                </a:solidFill>
              </a:rPr>
              <a:t>- </a:t>
            </a:r>
            <a:r>
              <a:rPr lang="en-GB" sz="1600" dirty="0">
                <a:solidFill>
                  <a:schemeClr val="accent1">
                    <a:lumMod val="75000"/>
                  </a:schemeClr>
                </a:solidFill>
              </a:rPr>
              <a:t>BLIA future?</a:t>
            </a:r>
            <a:endParaRPr lang="en-US" sz="1600" dirty="0">
              <a:solidFill>
                <a:schemeClr val="accent1">
                  <a:lumMod val="75000"/>
                </a:schemeClr>
              </a:solidFill>
            </a:endParaRPr>
          </a:p>
          <a:p>
            <a:pPr marL="800100" lvl="1" indent="-342900" algn="l">
              <a:buFont typeface="Arial" panose="020B0604020202020204" pitchFamily="34" charset="0"/>
              <a:buChar char="•"/>
            </a:pPr>
            <a:r>
              <a:rPr lang="en-GB" sz="1600" dirty="0">
                <a:solidFill>
                  <a:schemeClr val="accent1">
                    <a:lumMod val="75000"/>
                  </a:schemeClr>
                </a:solidFill>
              </a:rPr>
              <a:t>Newsletters? – 75% support</a:t>
            </a:r>
            <a:endParaRPr lang="en-US" sz="1600" dirty="0">
              <a:solidFill>
                <a:schemeClr val="accent1">
                  <a:lumMod val="75000"/>
                </a:schemeClr>
              </a:solidFill>
            </a:endParaRPr>
          </a:p>
          <a:p>
            <a:pPr marL="800100" lvl="1" indent="-342900" algn="l">
              <a:buFont typeface="Arial" panose="020B0604020202020204" pitchFamily="34" charset="0"/>
              <a:buChar char="•"/>
            </a:pPr>
            <a:r>
              <a:rPr lang="en-GB" sz="1600" dirty="0">
                <a:solidFill>
                  <a:schemeClr val="accent1">
                    <a:lumMod val="75000"/>
                  </a:schemeClr>
                </a:solidFill>
              </a:rPr>
              <a:t>Realignment with other industry bodies? – 57% favourable – needs some discussion</a:t>
            </a:r>
            <a:endParaRPr lang="en-US" sz="1600" dirty="0">
              <a:solidFill>
                <a:schemeClr val="accent1">
                  <a:lumMod val="75000"/>
                </a:schemeClr>
              </a:solidFill>
            </a:endParaRPr>
          </a:p>
          <a:p>
            <a:pPr marL="800100" lvl="1" indent="-342900" algn="l">
              <a:buFont typeface="Arial" panose="020B0604020202020204" pitchFamily="34" charset="0"/>
              <a:buChar char="•"/>
            </a:pPr>
            <a:r>
              <a:rPr lang="en-GB" sz="1600" dirty="0">
                <a:solidFill>
                  <a:schemeClr val="accent1">
                    <a:lumMod val="75000"/>
                  </a:schemeClr>
                </a:solidFill>
              </a:rPr>
              <a:t>Focus should be MORE than just lunches? – 80% support</a:t>
            </a:r>
            <a:endParaRPr lang="en-US" sz="1600" dirty="0">
              <a:solidFill>
                <a:schemeClr val="accent1">
                  <a:lumMod val="75000"/>
                </a:schemeClr>
              </a:solidFill>
            </a:endParaRPr>
          </a:p>
          <a:p>
            <a:pPr marL="800100" lvl="1" indent="-342900" algn="l">
              <a:spcAft>
                <a:spcPts val="600"/>
              </a:spcAft>
              <a:buFont typeface="Arial" panose="020B0604020202020204" pitchFamily="34" charset="0"/>
              <a:buChar char="•"/>
            </a:pPr>
            <a:r>
              <a:rPr lang="en-GB" sz="1600" dirty="0">
                <a:solidFill>
                  <a:schemeClr val="accent1">
                    <a:lumMod val="75000"/>
                  </a:schemeClr>
                </a:solidFill>
              </a:rPr>
              <a:t>A worthy industry advocacy group? – 90% favourable</a:t>
            </a:r>
            <a:endParaRPr lang="en-US" sz="1600" dirty="0">
              <a:solidFill>
                <a:schemeClr val="accent1">
                  <a:lumMod val="75000"/>
                </a:schemeClr>
              </a:solidFill>
            </a:endParaRPr>
          </a:p>
          <a:p>
            <a:pPr lvl="0" algn="l"/>
            <a:r>
              <a:rPr lang="en-US" sz="1600" dirty="0" smtClean="0">
                <a:solidFill>
                  <a:schemeClr val="accent1">
                    <a:lumMod val="75000"/>
                  </a:schemeClr>
                </a:solidFill>
              </a:rPr>
              <a:t>Q10 - </a:t>
            </a:r>
            <a:r>
              <a:rPr lang="en-US" sz="1600" dirty="0">
                <a:solidFill>
                  <a:schemeClr val="accent1">
                    <a:lumMod val="75000"/>
                  </a:schemeClr>
                </a:solidFill>
              </a:rPr>
              <a:t>BLIA Industry participants</a:t>
            </a:r>
          </a:p>
          <a:p>
            <a:pPr marL="742950" lvl="1" indent="-285750" algn="l">
              <a:buFont typeface="Arial" panose="020B0604020202020204" pitchFamily="34" charset="0"/>
              <a:buChar char="•"/>
            </a:pPr>
            <a:r>
              <a:rPr lang="en-US" sz="1600" dirty="0">
                <a:solidFill>
                  <a:schemeClr val="accent1">
                    <a:lumMod val="75000"/>
                  </a:schemeClr>
                </a:solidFill>
              </a:rPr>
              <a:t>Port Terminal Operator – 32%</a:t>
            </a:r>
          </a:p>
          <a:p>
            <a:pPr marL="742950" lvl="1" indent="-285750" algn="l">
              <a:buFont typeface="Arial" panose="020B0604020202020204" pitchFamily="34" charset="0"/>
              <a:buChar char="•"/>
            </a:pPr>
            <a:r>
              <a:rPr lang="en-US" sz="1600" dirty="0">
                <a:solidFill>
                  <a:schemeClr val="accent1">
                    <a:lumMod val="75000"/>
                  </a:schemeClr>
                </a:solidFill>
              </a:rPr>
              <a:t>Chemical Company/Importer/Exporter/End User – 25%</a:t>
            </a:r>
          </a:p>
          <a:p>
            <a:pPr marL="742950" lvl="1" indent="-285750" algn="l">
              <a:buFont typeface="Arial" panose="020B0604020202020204" pitchFamily="34" charset="0"/>
              <a:buChar char="•"/>
            </a:pPr>
            <a:r>
              <a:rPr lang="en-US" sz="1600" dirty="0">
                <a:solidFill>
                  <a:schemeClr val="accent1">
                    <a:lumMod val="75000"/>
                  </a:schemeClr>
                </a:solidFill>
              </a:rPr>
              <a:t>Ship Owner/Operator/Agency – 18%</a:t>
            </a:r>
          </a:p>
          <a:p>
            <a:pPr marL="742950" lvl="1" indent="-285750" algn="l">
              <a:buFont typeface="Arial" panose="020B0604020202020204" pitchFamily="34" charset="0"/>
              <a:buChar char="•"/>
            </a:pPr>
            <a:r>
              <a:rPr lang="en-US" sz="1600" dirty="0">
                <a:solidFill>
                  <a:schemeClr val="accent1">
                    <a:lumMod val="75000"/>
                  </a:schemeClr>
                </a:solidFill>
              </a:rPr>
              <a:t>Tank Containers/</a:t>
            </a:r>
            <a:r>
              <a:rPr lang="en-US" sz="1600" dirty="0" err="1">
                <a:solidFill>
                  <a:schemeClr val="accent1">
                    <a:lumMod val="75000"/>
                  </a:schemeClr>
                </a:solidFill>
              </a:rPr>
              <a:t>Flexi’s</a:t>
            </a:r>
            <a:r>
              <a:rPr lang="en-US" sz="1600" dirty="0">
                <a:solidFill>
                  <a:schemeClr val="accent1">
                    <a:lumMod val="75000"/>
                  </a:schemeClr>
                </a:solidFill>
              </a:rPr>
              <a:t> – 18%</a:t>
            </a:r>
          </a:p>
          <a:p>
            <a:pPr marL="742950" lvl="1" indent="-285750" algn="l">
              <a:buFont typeface="Arial" panose="020B0604020202020204" pitchFamily="34" charset="0"/>
              <a:buChar char="•"/>
            </a:pPr>
            <a:r>
              <a:rPr lang="en-US" sz="1600" dirty="0">
                <a:solidFill>
                  <a:schemeClr val="accent1">
                    <a:lumMod val="75000"/>
                  </a:schemeClr>
                </a:solidFill>
              </a:rPr>
              <a:t>Port Authority/Other – 7%</a:t>
            </a:r>
          </a:p>
          <a:p>
            <a:pPr lvl="0" algn="l"/>
            <a:endParaRPr lang="en-US" sz="1600" dirty="0">
              <a:solidFill>
                <a:schemeClr val="accent1">
                  <a:lumMod val="75000"/>
                </a:schemeClr>
              </a:solidFill>
            </a:endParaRPr>
          </a:p>
        </p:txBody>
      </p:sp>
    </p:spTree>
    <p:extLst>
      <p:ext uri="{BB962C8B-B14F-4D97-AF65-F5344CB8AC3E}">
        <p14:creationId xmlns:p14="http://schemas.microsoft.com/office/powerpoint/2010/main" val="80038004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10654" y="1106906"/>
            <a:ext cx="9212580" cy="5005136"/>
          </a:xfrm>
        </p:spPr>
        <p:txBody>
          <a:bodyPr>
            <a:noAutofit/>
          </a:bodyPr>
          <a:lstStyle/>
          <a:p>
            <a:pPr lvl="0" algn="l"/>
            <a:r>
              <a:rPr lang="en-AU" sz="1600" dirty="0" smtClean="0">
                <a:solidFill>
                  <a:srgbClr val="0070C0"/>
                </a:solidFill>
              </a:rPr>
              <a:t>Comments</a:t>
            </a:r>
          </a:p>
          <a:p>
            <a:pPr algn="just">
              <a:spcAft>
                <a:spcPts val="1200"/>
              </a:spcAft>
            </a:pPr>
            <a:r>
              <a:rPr lang="en-US" sz="1600" dirty="0" smtClean="0">
                <a:solidFill>
                  <a:schemeClr val="accent1">
                    <a:lumMod val="75000"/>
                  </a:schemeClr>
                </a:solidFill>
              </a:rPr>
              <a:t>- With the decline in bulk chemical imports the BLIA needs to refresh itself to include other bulk liquid products </a:t>
            </a:r>
            <a:r>
              <a:rPr lang="en-US" sz="1600" dirty="0" err="1" smtClean="0">
                <a:solidFill>
                  <a:schemeClr val="accent1">
                    <a:lumMod val="75000"/>
                  </a:schemeClr>
                </a:solidFill>
              </a:rPr>
              <a:t>eg</a:t>
            </a:r>
            <a:r>
              <a:rPr lang="en-US" sz="1600" dirty="0" smtClean="0">
                <a:solidFill>
                  <a:schemeClr val="accent1">
                    <a:lumMod val="75000"/>
                  </a:schemeClr>
                </a:solidFill>
              </a:rPr>
              <a:t> refined products and LPG or join with another industry group. 9/29/2014 12:26PM</a:t>
            </a:r>
            <a:endParaRPr lang="en-US" sz="1600" dirty="0" smtClean="0"/>
          </a:p>
          <a:p>
            <a:pPr algn="just">
              <a:spcAft>
                <a:spcPts val="1200"/>
              </a:spcAft>
            </a:pPr>
            <a:r>
              <a:rPr lang="en-US" sz="1600" dirty="0" smtClean="0"/>
              <a:t>- </a:t>
            </a:r>
            <a:r>
              <a:rPr lang="en-US" sz="1600" dirty="0" smtClean="0">
                <a:solidFill>
                  <a:schemeClr val="accent1">
                    <a:lumMod val="75000"/>
                  </a:schemeClr>
                </a:solidFill>
              </a:rPr>
              <a:t>The most valuable area of BLIA is as an industry advocate for relevant infrastructure or regulatory decisions. It should lead as well as respond, and have influence in its position. If it can't achieve this as a standalone entity (and I'm not saying it doesn't), then it should consider amalgamating with other industry bodies. 9/22/2014 2:53 PM</a:t>
            </a:r>
          </a:p>
          <a:p>
            <a:pPr algn="just">
              <a:spcAft>
                <a:spcPts val="1200"/>
              </a:spcAft>
            </a:pPr>
            <a:r>
              <a:rPr lang="en-US" sz="1600" dirty="0">
                <a:solidFill>
                  <a:schemeClr val="accent1">
                    <a:lumMod val="75000"/>
                  </a:schemeClr>
                </a:solidFill>
              </a:rPr>
              <a:t> </a:t>
            </a:r>
            <a:r>
              <a:rPr lang="en-US" sz="1600" dirty="0" smtClean="0">
                <a:solidFill>
                  <a:schemeClr val="accent1">
                    <a:lumMod val="75000"/>
                  </a:schemeClr>
                </a:solidFill>
              </a:rPr>
              <a:t>- </a:t>
            </a:r>
            <a:r>
              <a:rPr lang="en-US" sz="1600" dirty="0">
                <a:solidFill>
                  <a:schemeClr val="accent1">
                    <a:lumMod val="75000"/>
                  </a:schemeClr>
                </a:solidFill>
              </a:rPr>
              <a:t>Would welcome a return to a more focused BLIA, as in previous years, to better meet the following objective (Statement of Purpose #1): "To collectively represent the interests of companies engaged in the import, export or chartering, storage or shipping of bulk liquid cargoes in Australia on common issues." 9/16/2014 5:17 PM</a:t>
            </a:r>
          </a:p>
          <a:p>
            <a:pPr algn="just"/>
            <a:r>
              <a:rPr lang="en-US" sz="1600" dirty="0">
                <a:solidFill>
                  <a:schemeClr val="accent1">
                    <a:lumMod val="75000"/>
                  </a:schemeClr>
                </a:solidFill>
              </a:rPr>
              <a:t> </a:t>
            </a:r>
            <a:r>
              <a:rPr lang="en-US" sz="1600" dirty="0" smtClean="0">
                <a:solidFill>
                  <a:schemeClr val="accent1">
                    <a:lumMod val="75000"/>
                  </a:schemeClr>
                </a:solidFill>
              </a:rPr>
              <a:t>- </a:t>
            </a:r>
            <a:r>
              <a:rPr lang="en-US" sz="1600" dirty="0">
                <a:solidFill>
                  <a:schemeClr val="accent1">
                    <a:lumMod val="75000"/>
                  </a:schemeClr>
                </a:solidFill>
              </a:rPr>
              <a:t>I</a:t>
            </a:r>
            <a:r>
              <a:rPr lang="en-US" sz="1600" dirty="0" smtClean="0">
                <a:solidFill>
                  <a:schemeClr val="accent1">
                    <a:lumMod val="75000"/>
                  </a:schemeClr>
                </a:solidFill>
              </a:rPr>
              <a:t>ssues </a:t>
            </a:r>
            <a:r>
              <a:rPr lang="en-US" sz="1600" dirty="0">
                <a:solidFill>
                  <a:schemeClr val="accent1">
                    <a:lumMod val="75000"/>
                  </a:schemeClr>
                </a:solidFill>
              </a:rPr>
              <a:t>of product owners and users of terminals/vessels/freight/port. The association is very geared towards asset owners and not very geared to needs of ultimate customers - the product owners. 9/12/2014 12:44 PM</a:t>
            </a:r>
          </a:p>
          <a:p>
            <a:pPr algn="just"/>
            <a:endParaRPr lang="en-US" sz="1600" dirty="0">
              <a:solidFill>
                <a:schemeClr val="accent1">
                  <a:lumMod val="75000"/>
                </a:schemeClr>
              </a:solidFill>
            </a:endParaRPr>
          </a:p>
          <a:p>
            <a:pPr algn="just"/>
            <a:endParaRPr lang="en-AU" sz="1600" dirty="0" smtClean="0">
              <a:solidFill>
                <a:schemeClr val="accent1">
                  <a:lumMod val="75000"/>
                </a:schemeClr>
              </a:solidFill>
            </a:endParaRPr>
          </a:p>
        </p:txBody>
      </p:sp>
    </p:spTree>
    <p:extLst>
      <p:ext uri="{BB962C8B-B14F-4D97-AF65-F5344CB8AC3E}">
        <p14:creationId xmlns:p14="http://schemas.microsoft.com/office/powerpoint/2010/main" val="218993360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10654" y="1106906"/>
            <a:ext cx="9212580" cy="5005136"/>
          </a:xfrm>
        </p:spPr>
        <p:txBody>
          <a:bodyPr>
            <a:noAutofit/>
          </a:bodyPr>
          <a:lstStyle/>
          <a:p>
            <a:pPr lvl="0" algn="l"/>
            <a:r>
              <a:rPr lang="en-AU" sz="1600" dirty="0" smtClean="0">
                <a:solidFill>
                  <a:srgbClr val="0070C0"/>
                </a:solidFill>
              </a:rPr>
              <a:t>Comments</a:t>
            </a:r>
          </a:p>
          <a:p>
            <a:pPr algn="just">
              <a:spcAft>
                <a:spcPts val="600"/>
              </a:spcAft>
            </a:pPr>
            <a:r>
              <a:rPr lang="en-US" sz="1600" dirty="0"/>
              <a:t>- </a:t>
            </a:r>
            <a:r>
              <a:rPr lang="en-US" sz="1600" dirty="0" smtClean="0">
                <a:solidFill>
                  <a:schemeClr val="accent1">
                    <a:lumMod val="75000"/>
                  </a:schemeClr>
                </a:solidFill>
              </a:rPr>
              <a:t>BLIA </a:t>
            </a:r>
            <a:r>
              <a:rPr lang="en-US" sz="1600" dirty="0">
                <a:solidFill>
                  <a:schemeClr val="accent1">
                    <a:lumMod val="75000"/>
                  </a:schemeClr>
                </a:solidFill>
              </a:rPr>
              <a:t>should be a strong industry advocacy group. It currently isn't with an illogical mix of members, especially port authorities. I’m Sydney based and could not comment on the BLIA involvement in the Melbourne topics, like new Tariffs and Lease. I voted no, but will distort the score if BLIA has been active there. 9/11/2014 6:48 PM</a:t>
            </a:r>
          </a:p>
          <a:p>
            <a:pPr algn="just"/>
            <a:r>
              <a:rPr lang="en-US" sz="1600" dirty="0">
                <a:solidFill>
                  <a:schemeClr val="accent1">
                    <a:lumMod val="75000"/>
                  </a:schemeClr>
                </a:solidFill>
              </a:rPr>
              <a:t> </a:t>
            </a:r>
            <a:r>
              <a:rPr lang="en-US" sz="1600" dirty="0" smtClean="0">
                <a:solidFill>
                  <a:schemeClr val="accent1">
                    <a:lumMod val="75000"/>
                  </a:schemeClr>
                </a:solidFill>
              </a:rPr>
              <a:t>- </a:t>
            </a:r>
            <a:r>
              <a:rPr lang="en-US" sz="1600" dirty="0">
                <a:solidFill>
                  <a:schemeClr val="accent1">
                    <a:lumMod val="75000"/>
                  </a:schemeClr>
                </a:solidFill>
              </a:rPr>
              <a:t>The current alignment with the ISO club in our opinion is valuable. WE would send a rep to an Adelaide meeting but doubtful on a Newcastle meeting. 4 December is poor timing for Sydney Meeting as most companies are very hectic completing for year end, should be a couple of </a:t>
            </a:r>
            <a:r>
              <a:rPr lang="en-US" sz="1600" dirty="0" smtClean="0">
                <a:solidFill>
                  <a:schemeClr val="accent1">
                    <a:lumMod val="75000"/>
                  </a:schemeClr>
                </a:solidFill>
              </a:rPr>
              <a:t>weeks. Earlier</a:t>
            </a:r>
            <a:r>
              <a:rPr lang="en-US" sz="1600" dirty="0">
                <a:solidFill>
                  <a:schemeClr val="accent1">
                    <a:lumMod val="75000"/>
                  </a:schemeClr>
                </a:solidFill>
              </a:rPr>
              <a:t>. 9/9/2014 6:13 PM</a:t>
            </a:r>
          </a:p>
          <a:p>
            <a:pPr lvl="0" algn="l"/>
            <a:endParaRPr lang="en-AU" sz="1600" dirty="0" smtClean="0">
              <a:solidFill>
                <a:schemeClr val="accent1">
                  <a:lumMod val="75000"/>
                </a:schemeClr>
              </a:solidFill>
            </a:endParaRPr>
          </a:p>
        </p:txBody>
      </p:sp>
    </p:spTree>
    <p:extLst>
      <p:ext uri="{BB962C8B-B14F-4D97-AF65-F5344CB8AC3E}">
        <p14:creationId xmlns:p14="http://schemas.microsoft.com/office/powerpoint/2010/main" val="401499595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587</Words>
  <Application>Microsoft Office PowerPoint</Application>
  <PresentationFormat>A4 Paper (210x297 mm)</PresentationFormat>
  <Paragraphs>76</Paragraphs>
  <Slides>7</Slides>
  <Notes>7</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STOLT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Bulk Liquids Industry Association</dc:title>
  <dc:creator>GOL</dc:creator>
  <cp:lastModifiedBy>Michael</cp:lastModifiedBy>
  <cp:revision>25</cp:revision>
  <cp:lastPrinted>2015-05-26T02:35:36Z</cp:lastPrinted>
  <dcterms:created xsi:type="dcterms:W3CDTF">2015-01-16T03:14:27Z</dcterms:created>
  <dcterms:modified xsi:type="dcterms:W3CDTF">2015-06-14T05:26:40Z</dcterms:modified>
</cp:coreProperties>
</file>